
<file path=[Content_Types].xml><?xml version="1.0" encoding="utf-8"?>
<Types xmlns="http://schemas.openxmlformats.org/package/2006/content-types">
  <Default Extension="png" ContentType="image/png"/>
  <Default Extension="jfif" ContentType="image/j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36"/>
  </p:notesMasterIdLst>
  <p:sldIdLst>
    <p:sldId id="256" r:id="rId5"/>
    <p:sldId id="282" r:id="rId6"/>
    <p:sldId id="307" r:id="rId7"/>
    <p:sldId id="302" r:id="rId8"/>
    <p:sldId id="288" r:id="rId9"/>
    <p:sldId id="263" r:id="rId10"/>
    <p:sldId id="304" r:id="rId11"/>
    <p:sldId id="283" r:id="rId12"/>
    <p:sldId id="284" r:id="rId13"/>
    <p:sldId id="285" r:id="rId14"/>
    <p:sldId id="294" r:id="rId15"/>
    <p:sldId id="290" r:id="rId16"/>
    <p:sldId id="316" r:id="rId17"/>
    <p:sldId id="317" r:id="rId18"/>
    <p:sldId id="318" r:id="rId19"/>
    <p:sldId id="330" r:id="rId20"/>
    <p:sldId id="331" r:id="rId21"/>
    <p:sldId id="314" r:id="rId22"/>
    <p:sldId id="305" r:id="rId23"/>
    <p:sldId id="286" r:id="rId24"/>
    <p:sldId id="333" r:id="rId25"/>
    <p:sldId id="332" r:id="rId26"/>
    <p:sldId id="336" r:id="rId27"/>
    <p:sldId id="335" r:id="rId28"/>
    <p:sldId id="334" r:id="rId29"/>
    <p:sldId id="337" r:id="rId30"/>
    <p:sldId id="338" r:id="rId31"/>
    <p:sldId id="280" r:id="rId32"/>
    <p:sldId id="312" r:id="rId33"/>
    <p:sldId id="308" r:id="rId34"/>
    <p:sldId id="259" r:id="rId35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bgpl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17DDA3-1270-B33A-69D4-4DA685696669}" v="49" dt="2021-03-02T21:20:26.6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6395" autoAdjust="0"/>
  </p:normalViewPr>
  <p:slideViewPr>
    <p:cSldViewPr snapToGrid="0">
      <p:cViewPr varScale="1">
        <p:scale>
          <a:sx n="111" d="100"/>
          <a:sy n="111" d="100"/>
        </p:scale>
        <p:origin x="165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6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D8E30-2565-4CFC-89AE-14419DD3192E}" type="datetimeFigureOut">
              <a:rPr lang="pl-PL" smtClean="0"/>
              <a:t>20.05.2022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0D82E-080E-4AE6-9437-7A9DA95D968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9767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2043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91024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4304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8338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4787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76464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1803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258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0978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9869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01145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77562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6835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6075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42140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64368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0899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16482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709781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75409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37974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64865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16078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84810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67509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47048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72921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78070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08776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89527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0D82E-080E-4AE6-9437-7A9DA95D9682}" type="slidenum">
              <a:rPr lang="pl-PL" smtClean="0"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72473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157" y="0"/>
            <a:ext cx="4349881" cy="6858000"/>
          </a:xfrm>
          <a:prstGeom prst="rect">
            <a:avLst/>
          </a:prstGeom>
        </p:spPr>
      </p:pic>
      <p:sp>
        <p:nvSpPr>
          <p:cNvPr id="8" name="Prostokąt 7"/>
          <p:cNvSpPr/>
          <p:nvPr userDrawn="1"/>
        </p:nvSpPr>
        <p:spPr>
          <a:xfrm>
            <a:off x="0" y="0"/>
            <a:ext cx="161448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350">
              <a:solidFill>
                <a:schemeClr val="bg2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9" name="Prostokąt 8"/>
          <p:cNvSpPr/>
          <p:nvPr userDrawn="1"/>
        </p:nvSpPr>
        <p:spPr>
          <a:xfrm>
            <a:off x="127416" y="0"/>
            <a:ext cx="52466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10" name="Łącznik prosty 9"/>
          <p:cNvCxnSpPr/>
          <p:nvPr userDrawn="1"/>
        </p:nvCxnSpPr>
        <p:spPr>
          <a:xfrm>
            <a:off x="235551" y="885772"/>
            <a:ext cx="883016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az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51" y="180979"/>
            <a:ext cx="406944" cy="644329"/>
          </a:xfrm>
          <a:prstGeom prst="rect">
            <a:avLst/>
          </a:prstGeom>
        </p:spPr>
      </p:pic>
      <p:pic>
        <p:nvPicPr>
          <p:cNvPr id="15" name="Obraz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51" y="944679"/>
            <a:ext cx="1214630" cy="106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06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 userDrawn="1"/>
        </p:nvSpPr>
        <p:spPr>
          <a:xfrm>
            <a:off x="0" y="0"/>
            <a:ext cx="704538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350">
              <a:solidFill>
                <a:schemeClr val="bg2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8" name="Prostokąt 7"/>
          <p:cNvSpPr/>
          <p:nvPr userDrawn="1"/>
        </p:nvSpPr>
        <p:spPr>
          <a:xfrm>
            <a:off x="127416" y="0"/>
            <a:ext cx="52466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9" name="Łącznik prosty 8"/>
          <p:cNvCxnSpPr/>
          <p:nvPr userDrawn="1"/>
        </p:nvCxnSpPr>
        <p:spPr>
          <a:xfrm>
            <a:off x="235551" y="885772"/>
            <a:ext cx="883016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51" y="180979"/>
            <a:ext cx="406944" cy="644329"/>
          </a:xfrm>
          <a:prstGeom prst="rect">
            <a:avLst/>
          </a:prstGeom>
        </p:spPr>
      </p:pic>
      <p:cxnSp>
        <p:nvCxnSpPr>
          <p:cNvPr id="13" name="Łącznik prosty 12"/>
          <p:cNvCxnSpPr/>
          <p:nvPr userDrawn="1"/>
        </p:nvCxnSpPr>
        <p:spPr>
          <a:xfrm>
            <a:off x="235551" y="6564396"/>
            <a:ext cx="883016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ymbol zastępczy numeru slajdu 16"/>
          <p:cNvSpPr>
            <a:spLocks noGrp="1"/>
          </p:cNvSpPr>
          <p:nvPr>
            <p:ph type="sldNum" sz="quarter" idx="12"/>
          </p:nvPr>
        </p:nvSpPr>
        <p:spPr>
          <a:xfrm>
            <a:off x="58180" y="6523107"/>
            <a:ext cx="646358" cy="365125"/>
          </a:xfrm>
        </p:spPr>
        <p:txBody>
          <a:bodyPr/>
          <a:lstStyle/>
          <a:p>
            <a:fld id="{48B08E6C-D967-4E95-BE52-71F78EAD240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5286788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157" y="0"/>
            <a:ext cx="4349881" cy="6858000"/>
          </a:xfrm>
          <a:prstGeom prst="rect">
            <a:avLst/>
          </a:prstGeom>
        </p:spPr>
      </p:pic>
      <p:sp>
        <p:nvSpPr>
          <p:cNvPr id="7" name="Prostokąt 6"/>
          <p:cNvSpPr/>
          <p:nvPr userDrawn="1"/>
        </p:nvSpPr>
        <p:spPr>
          <a:xfrm>
            <a:off x="0" y="0"/>
            <a:ext cx="161448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350">
              <a:solidFill>
                <a:schemeClr val="bg2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</a:endParaRPr>
          </a:p>
        </p:txBody>
      </p:sp>
      <p:sp>
        <p:nvSpPr>
          <p:cNvPr id="8" name="Prostokąt 7"/>
          <p:cNvSpPr/>
          <p:nvPr userDrawn="1"/>
        </p:nvSpPr>
        <p:spPr>
          <a:xfrm>
            <a:off x="127416" y="0"/>
            <a:ext cx="52466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9" name="Łącznik prosty 8"/>
          <p:cNvCxnSpPr/>
          <p:nvPr userDrawn="1"/>
        </p:nvCxnSpPr>
        <p:spPr>
          <a:xfrm>
            <a:off x="235551" y="885772"/>
            <a:ext cx="883016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Obraz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51" y="180979"/>
            <a:ext cx="406944" cy="644329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51" y="944679"/>
            <a:ext cx="1214630" cy="106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05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256A5-D3FF-47BF-80E7-ADAB58957085}" type="datetimeFigureOut">
              <a:rPr lang="pl-PL" smtClean="0"/>
              <a:t>20.05.2022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08E6C-D967-4E95-BE52-71F78EAD240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11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photos/money-euro-coins-trifle-income-2896893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liki.rynekzdrowia.pl/i/14/51/20/145120_r0_620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l/illustrations/sportowe-poci%C4%85g-aktywne-przydatno%C5%9B%C4%87-1013973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awo.pl/samorzad/kolejne-aresztowanie-wz-korupcja-w-zarzadzie-drog-w-nowym-targu,234464.html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liUkMjbH3s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739429" y="5196386"/>
            <a:ext cx="53092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 Iwona Sójkowska</a:t>
            </a:r>
          </a:p>
          <a:p>
            <a:pPr algn="r"/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Samodzielne stanowisko ds. jakości,</a:t>
            </a:r>
          </a:p>
          <a:p>
            <a:pPr algn="r"/>
            <a:r>
              <a:rPr lang="pl-PL" sz="1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statystyk bibliotecznych i analiz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873010" y="3029885"/>
            <a:ext cx="7018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36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Polityka antykorupcyjna </a:t>
            </a:r>
          </a:p>
          <a:p>
            <a:pPr algn="r"/>
            <a:r>
              <a:rPr lang="pl-PL" sz="36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Szkolenie dla bibliotekarzy</a:t>
            </a:r>
            <a:endParaRPr lang="pl-PL" sz="36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2759825" y="6519446"/>
            <a:ext cx="6288823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pl-P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Szkolenie </a:t>
            </a:r>
            <a:r>
              <a:rPr lang="pl-PL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wewnętrzne </a:t>
            </a:r>
            <a:r>
              <a:rPr lang="pl-PL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– </a:t>
            </a:r>
            <a:r>
              <a:rPr lang="pl-PL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ea typeface="Verdana"/>
                <a:cs typeface="Verdana" panose="020B0604030504040204" pitchFamily="34" charset="0"/>
              </a:rPr>
              <a:t>2022</a:t>
            </a:r>
            <a:endParaRPr lang="pl-PL" sz="1400" dirty="0">
              <a:solidFill>
                <a:schemeClr val="tx1">
                  <a:lumMod val="50000"/>
                  <a:lumOff val="50000"/>
                </a:schemeClr>
              </a:solidFill>
              <a:latin typeface="Verdana"/>
              <a:ea typeface="Verdana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7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998990" y="1662682"/>
            <a:ext cx="721252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Plan szkolenia:</a:t>
            </a:r>
          </a:p>
          <a:p>
            <a:endParaRPr lang="pl-PL" sz="20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Definicja korupcji</a:t>
            </a:r>
            <a:endParaRPr lang="pl-PL" sz="1600" dirty="0">
              <a:solidFill>
                <a:srgbClr val="92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Charakterystyka zjawiska</a:t>
            </a:r>
            <a:endParaRPr lang="pl-PL" sz="1600" dirty="0">
              <a:solidFill>
                <a:srgbClr val="92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Konsekwencje </a:t>
            </a:r>
            <a:r>
              <a:rPr lang="pl-PL" sz="1600" dirty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przewidziane w kodeksie karnym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Trochę statystyki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Korupcyjne </a:t>
            </a:r>
            <a:r>
              <a:rPr lang="pl-PL" sz="1600" dirty="0" smtClean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ciekawostki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 smtClean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Korupcja w krzywym zwierciadle</a:t>
            </a:r>
            <a:endParaRPr lang="pl-PL" sz="1600" dirty="0">
              <a:solidFill>
                <a:srgbClr val="92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947" y="4020788"/>
            <a:ext cx="2999492" cy="1999661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5203766" y="6103576"/>
            <a:ext cx="38238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/>
              <a:t>http://belsat.eu/pl/news/walka-z-korupcja-po-bialorusku-lapowkarze-zostana-bez-emerytur/ [dostęp </a:t>
            </a:r>
            <a:r>
              <a:rPr lang="pl-PL" sz="1000" dirty="0" smtClean="0"/>
              <a:t>15.10.2018]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191400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2402378" y="1298313"/>
            <a:ext cx="5219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Korupcja - odwieczne zjawisko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1464843" y="2496445"/>
            <a:ext cx="649490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r>
              <a:rPr lang="pl-PL" sz="1600" i="1" dirty="0" smtClean="0">
                <a:solidFill>
                  <a:srgbClr val="920000"/>
                </a:solidFill>
              </a:rPr>
              <a:t>Świadków</a:t>
            </a:r>
            <a:r>
              <a:rPr lang="pl-PL" sz="1600" i="1" dirty="0">
                <a:solidFill>
                  <a:srgbClr val="920000"/>
                </a:solidFill>
              </a:rPr>
              <a:t>, jeśli są wolni, pozyskuje się dając im pieniądze, </a:t>
            </a:r>
          </a:p>
          <a:p>
            <a:r>
              <a:rPr lang="pl-PL" sz="1600" i="1" dirty="0">
                <a:solidFill>
                  <a:srgbClr val="920000"/>
                </a:solidFill>
              </a:rPr>
              <a:t>jeśli są niewolnikami, dając im wolność </a:t>
            </a:r>
            <a:endParaRPr lang="pl-PL" sz="1600" i="1" dirty="0" smtClean="0">
              <a:solidFill>
                <a:srgbClr val="920000"/>
              </a:solidFill>
            </a:endParaRPr>
          </a:p>
          <a:p>
            <a:r>
              <a:rPr lang="pl-PL" sz="1600" dirty="0" err="1">
                <a:solidFill>
                  <a:srgbClr val="920000"/>
                </a:solidFill>
              </a:rPr>
              <a:t>Antyfont</a:t>
            </a:r>
            <a:r>
              <a:rPr lang="pl-PL" sz="1600" dirty="0">
                <a:solidFill>
                  <a:srgbClr val="920000"/>
                </a:solidFill>
              </a:rPr>
              <a:t> w mowie „O morderstwie </a:t>
            </a:r>
            <a:r>
              <a:rPr lang="pl-PL" sz="1600" dirty="0" err="1" smtClean="0">
                <a:solidFill>
                  <a:srgbClr val="920000"/>
                </a:solidFill>
              </a:rPr>
              <a:t>Herodesa</a:t>
            </a:r>
            <a:r>
              <a:rPr lang="pl-PL" sz="1600" dirty="0" smtClean="0">
                <a:solidFill>
                  <a:srgbClr val="920000"/>
                </a:solidFill>
              </a:rPr>
              <a:t>”*</a:t>
            </a:r>
            <a:endParaRPr lang="pl-PL" sz="1600" dirty="0">
              <a:solidFill>
                <a:srgbClr val="920000"/>
              </a:solidFill>
            </a:endParaRPr>
          </a:p>
          <a:p>
            <a:endParaRPr lang="pl-PL" sz="1600" i="1" dirty="0">
              <a:solidFill>
                <a:srgbClr val="920000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804293" y="6165924"/>
            <a:ext cx="78160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*Kulesza R., Zjawisko korupcji w Atenach w V-IV wieku p.n.e. [online]. Warszawa: Wydaw. </a:t>
            </a:r>
            <a:r>
              <a:rPr lang="pl-PL" sz="1000" dirty="0" err="1"/>
              <a:t>Uniw</a:t>
            </a:r>
            <a:r>
              <a:rPr lang="pl-PL" sz="1000" dirty="0"/>
              <a:t>. Warsz., 1994 [Dostęp </a:t>
            </a:r>
            <a:r>
              <a:rPr lang="pl-PL" sz="1000" dirty="0" smtClean="0"/>
              <a:t>17.05.2022]. </a:t>
            </a:r>
            <a:r>
              <a:rPr lang="pl-PL" sz="1000" dirty="0"/>
              <a:t>Dostępny w: </a:t>
            </a:r>
          </a:p>
          <a:p>
            <a:r>
              <a:rPr lang="pl-PL" sz="1000" dirty="0"/>
              <a:t>https://</a:t>
            </a:r>
            <a:r>
              <a:rPr lang="pl-PL" sz="1000" dirty="0" smtClean="0"/>
              <a:t>bibliotekanauki.pl/books/1797400.</a:t>
            </a:r>
            <a:endParaRPr lang="pl-PL" sz="10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852" y="3516283"/>
            <a:ext cx="3268980" cy="2179320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5677593" y="5695603"/>
            <a:ext cx="34664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>
                <a:hlinkClick r:id="rId4"/>
              </a:rPr>
              <a:t>https://</a:t>
            </a:r>
            <a:r>
              <a:rPr lang="pl-PL" sz="900" dirty="0" smtClean="0">
                <a:hlinkClick r:id="rId4"/>
              </a:rPr>
              <a:t>pixabay.com/photos/money-euro-coins-trifle-income-2896893</a:t>
            </a:r>
            <a:r>
              <a:rPr lang="pl-PL" sz="900" dirty="0" smtClean="0"/>
              <a:t> [dostęp 11.05.2022]</a:t>
            </a:r>
            <a:endParaRPr lang="pl-PL" sz="900" dirty="0"/>
          </a:p>
        </p:txBody>
      </p:sp>
    </p:spTree>
    <p:extLst>
      <p:ext uri="{BB962C8B-B14F-4D97-AF65-F5344CB8AC3E}">
        <p14:creationId xmlns:p14="http://schemas.microsoft.com/office/powerpoint/2010/main" val="232041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394691" y="1325626"/>
            <a:ext cx="2483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Pojęcie korupcji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241522" y="2296939"/>
            <a:ext cx="72125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920000"/>
                </a:solidFill>
              </a:rPr>
              <a:t>Pojęcie „korupcja” pochodzi od łacińskiego słowa </a:t>
            </a:r>
            <a:r>
              <a:rPr lang="pl-PL" sz="1600" i="1" dirty="0" err="1">
                <a:solidFill>
                  <a:srgbClr val="920000"/>
                </a:solidFill>
              </a:rPr>
              <a:t>corruptio</a:t>
            </a:r>
            <a:r>
              <a:rPr lang="pl-PL" sz="1600" dirty="0">
                <a:solidFill>
                  <a:srgbClr val="920000"/>
                </a:solidFill>
              </a:rPr>
              <a:t> i oznacza: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przyjmowanie albo żądanie przez pracownika instytucji państwowej (społecznej) korzyści majątkowej lub osobistej w zamian za wykonanie czynności urzędowej lub naruszenie prawa*,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proceder przyjmowania łapówek przez urzędników lub funkcjonariuszy w zamian za działanie na czyjąś korzyść, zwykle niezgodne z prawem**,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nadużycie władzy publicznej dla prywatnych korzyści zarówno jednostkowych, jak i grupowych***.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w potocznym rozumieniu kumoterstwo, nepotyzm****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646546" y="5744710"/>
            <a:ext cx="67437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/>
              <a:t>* Wielki słownik języka polskiego / pod red. S. Dubisza. T.2. Warszawa: Wydaw. Nauk. PWN, 2003, s. 256</a:t>
            </a:r>
          </a:p>
          <a:p>
            <a:r>
              <a:rPr lang="pl-PL" sz="1200" dirty="0"/>
              <a:t>** Wielki słownik wyrazów obcych PWN / pod red. M. Bańki. Warszawa: Wydaw. Nauk. PWN, 2003, s.668</a:t>
            </a:r>
          </a:p>
          <a:p>
            <a:r>
              <a:rPr lang="pl-PL" sz="1200" dirty="0"/>
              <a:t>*** Cyt. za: Matejuk J., Korupcja – istota, źródła, zakres i zagrożenie. Przegląd Organizacji 2004, nr 5, s.7</a:t>
            </a:r>
          </a:p>
          <a:p>
            <a:r>
              <a:rPr lang="pl-PL" sz="1200" dirty="0"/>
              <a:t>**** Matejuk J., Korupcja – istota, źródła, zakres i zagrożenie. Przegląd Organizacji 2004, nr 5, s.7</a:t>
            </a:r>
          </a:p>
          <a:p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95053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73084" y="1272221"/>
            <a:ext cx="8370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Pojęcie korupcji wg Ustawy z dnia 9 czerwca 2006 r. o Centralnym Biurze Antykorupcyjnym (</a:t>
            </a:r>
            <a:r>
              <a:rPr lang="nn-NO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Dz. U. 2006 Nr 104 poz. 708</a:t>
            </a:r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z </a:t>
            </a:r>
            <a:r>
              <a:rPr lang="pl-PL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późn</a:t>
            </a:r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zm.)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640081" y="2287884"/>
            <a:ext cx="8503919" cy="41857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1400" dirty="0">
                <a:solidFill>
                  <a:srgbClr val="920000"/>
                </a:solidFill>
              </a:rPr>
              <a:t>Art.1.3a. Korupcją, w rozumieniu ustawy, jest czyn:</a:t>
            </a:r>
          </a:p>
          <a:p>
            <a:r>
              <a:rPr lang="pl-PL" sz="1400" dirty="0">
                <a:solidFill>
                  <a:srgbClr val="920000"/>
                </a:solidFill>
              </a:rPr>
              <a:t>1) polegający na obiecywaniu, proponowaniu lub wręczaniu przez jakąkolwiek osobę, bezpośrednio lub pośrednio, jakichkolwiek nienależnych korzyści osobie pełniącej funkcję publiczną dla niej samej lub dla jakiejkolwiek innej osoby, w zamian za działanie lub zaniechanie działania w wykonywaniu jej funkcji;</a:t>
            </a:r>
          </a:p>
          <a:p>
            <a:r>
              <a:rPr lang="pl-PL" sz="1400" dirty="0">
                <a:solidFill>
                  <a:srgbClr val="920000"/>
                </a:solidFill>
              </a:rPr>
              <a:t>2) polegający na żądaniu lub przyjmowaniu przez osobę pełniącą funkcję </a:t>
            </a:r>
            <a:r>
              <a:rPr lang="pl-PL" sz="1400" dirty="0" smtClean="0">
                <a:solidFill>
                  <a:srgbClr val="920000"/>
                </a:solidFill>
              </a:rPr>
              <a:t>publiczną, bezpośrednio </a:t>
            </a:r>
            <a:r>
              <a:rPr lang="pl-PL" sz="1400" dirty="0">
                <a:solidFill>
                  <a:srgbClr val="920000"/>
                </a:solidFill>
              </a:rPr>
              <a:t>lub pośrednio, jakichkolwiek nienależnych korzyści, dla niej samej lub dla jakiejkolwiek innej osoby, lub przyjmowaniu propozycji lub obietnicy takich korzyści, w zamian za działanie lub zaniechanie działania w wykonywaniu jej funkcji;</a:t>
            </a:r>
          </a:p>
          <a:p>
            <a:r>
              <a:rPr lang="pl-PL" sz="1400" dirty="0">
                <a:solidFill>
                  <a:srgbClr val="920000"/>
                </a:solidFill>
              </a:rPr>
              <a:t>3) popełniany w toku działalności gospodarczej, obejmującej realizację zobowiązań względem władzy (instytucji) publicznej, polegający na obiecywaniu, proponowaniu lub wręczaniu, bezpośrednio lub pośrednio, osobie kierującej jednostką niezaliczaną do sektora finansów publicznych lub pracującej w jakimkolwiek charakterze na rzecz takiej jednostki, jakichkolwiek nienależnych korzyści, dla niej samej lub na rzecz jakiejkolwiek innej osoby, w zamian za działanie lub zaniechanie działania, które narusza jej obowiązki i stanowi społecznie szkodliwe odwzajemnienie;</a:t>
            </a:r>
          </a:p>
          <a:p>
            <a:r>
              <a:rPr lang="pl-PL" sz="1400" dirty="0">
                <a:solidFill>
                  <a:srgbClr val="920000"/>
                </a:solidFill>
              </a:rPr>
              <a:t>4)popełniany w toku działalności gospodarczej obejmującej realizację zobowiązań względem władzy (instytucji) publicznej, polegający na żądaniu lub przyjmowaniu bezpośrednio lub pośrednio przez osobę kierującą jednostką niezaliczaną do sektora finansów publicznych lub pracującą w jakimkolwiek charakterze na rzecz takiej jednostki, jakichkolwiek nienależnych korzyści lub przyjmowaniu propozycji lub obietnicy takich korzyści dla niej samej lub dla jakiejkolwiek innej osoby, w zamian za działanie lub zaniechanie działania, które narusza jej obowiązki i stanowi społecznie szkodliwe odwzajemnienie.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646546" y="574471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31180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646545" y="1272221"/>
            <a:ext cx="3568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Kategoryzacja korupcji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300018" y="1943907"/>
            <a:ext cx="69126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920000"/>
                </a:solidFill>
              </a:rPr>
              <a:t>Korupcja może dotyczyć wielu obszarów:</a:t>
            </a:r>
          </a:p>
          <a:p>
            <a:r>
              <a:rPr lang="pl-PL" sz="1600" b="1" dirty="0">
                <a:solidFill>
                  <a:srgbClr val="920000"/>
                </a:solidFill>
              </a:rPr>
              <a:t>Korupcja polityczna </a:t>
            </a:r>
            <a:r>
              <a:rPr lang="pl-PL" sz="1600" dirty="0">
                <a:solidFill>
                  <a:srgbClr val="920000"/>
                </a:solidFill>
              </a:rPr>
              <a:t>– skutkuje przedkładaniem prywatnego interesu ponad interes wspólny i publiczny; władza jest wykorzystywana do interesów prywatnych. </a:t>
            </a:r>
          </a:p>
          <a:p>
            <a:r>
              <a:rPr lang="pl-PL" sz="1600" b="1" dirty="0">
                <a:solidFill>
                  <a:srgbClr val="920000"/>
                </a:solidFill>
              </a:rPr>
              <a:t>Korupcja gospodarcza </a:t>
            </a:r>
            <a:r>
              <a:rPr lang="pl-PL" sz="1600" dirty="0">
                <a:solidFill>
                  <a:srgbClr val="920000"/>
                </a:solidFill>
              </a:rPr>
              <a:t>– to poświęcenie interesu zasadniczego dla interesu przedstawiciela firmy, co skutkuje tworzeniem jego zysków, a spadkiem dochodów m.in. władz państwowych, konsumenta, gospodarki itd. </a:t>
            </a:r>
          </a:p>
          <a:p>
            <a:r>
              <a:rPr lang="pl-PL" sz="1600" b="1" dirty="0">
                <a:solidFill>
                  <a:srgbClr val="920000"/>
                </a:solidFill>
              </a:rPr>
              <a:t>Korupcja w administracji publicznej </a:t>
            </a:r>
            <a:r>
              <a:rPr lang="pl-PL" sz="1600" dirty="0">
                <a:solidFill>
                  <a:srgbClr val="920000"/>
                </a:solidFill>
              </a:rPr>
              <a:t>– skutkuje transferem publicznych korzyści do sfery korzyści prywatnych, czerpaniem korzyści z powierzonej władzy.*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756613" y="5977466"/>
            <a:ext cx="8267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/>
              <a:t>* Stachowicz-</a:t>
            </a:r>
            <a:r>
              <a:rPr lang="pl-PL" sz="1200" dirty="0" err="1"/>
              <a:t>Stanusch</a:t>
            </a:r>
            <a:r>
              <a:rPr lang="pl-PL" sz="1200" dirty="0"/>
              <a:t> A.,  Sworowska A. Oblicza korupcji: formy i typy </a:t>
            </a:r>
            <a:r>
              <a:rPr lang="pl-PL" sz="1200" dirty="0" err="1"/>
              <a:t>zachowań</a:t>
            </a:r>
            <a:r>
              <a:rPr lang="pl-PL" sz="1200" dirty="0"/>
              <a:t>. Organizacja i Zarządzanie 2012, nr 1, s. 117-133</a:t>
            </a:r>
          </a:p>
          <a:p>
            <a:r>
              <a:rPr lang="pl-PL" sz="1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54588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646545" y="1272221"/>
            <a:ext cx="6510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Korupcja w administracji publicznej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025698" y="2488781"/>
            <a:ext cx="69126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920000"/>
                </a:solidFill>
              </a:rPr>
              <a:t>Korupcja w administracji publicznej może przybierać postać </a:t>
            </a:r>
            <a:r>
              <a:rPr lang="pl-PL" sz="1600" b="1" dirty="0" err="1">
                <a:solidFill>
                  <a:srgbClr val="920000"/>
                </a:solidFill>
              </a:rPr>
              <a:t>zachowań</a:t>
            </a:r>
            <a:r>
              <a:rPr lang="pl-PL" sz="1600" b="1" dirty="0">
                <a:solidFill>
                  <a:srgbClr val="920000"/>
                </a:solidFill>
              </a:rPr>
              <a:t> zabronionych odpowiednimi przepisami i zagrożonych sankcjami karnymi</a:t>
            </a:r>
            <a:r>
              <a:rPr lang="pl-PL" sz="1600" dirty="0">
                <a:solidFill>
                  <a:srgbClr val="920000"/>
                </a:solidFill>
              </a:rPr>
              <a:t>, bądź też </a:t>
            </a:r>
            <a:r>
              <a:rPr lang="pl-PL" sz="1600" b="1" dirty="0" err="1">
                <a:solidFill>
                  <a:srgbClr val="920000"/>
                </a:solidFill>
              </a:rPr>
              <a:t>zachowań</a:t>
            </a:r>
            <a:r>
              <a:rPr lang="pl-PL" sz="1600" b="1" dirty="0">
                <a:solidFill>
                  <a:srgbClr val="920000"/>
                </a:solidFill>
              </a:rPr>
              <a:t>, które nie zostały określone jako przestępcze, ale stoją w sprzeczności z systemem wartości moralnych akceptowanych w danej społeczności</a:t>
            </a:r>
            <a:r>
              <a:rPr lang="pl-PL" sz="1600" dirty="0">
                <a:solidFill>
                  <a:srgbClr val="920000"/>
                </a:solidFill>
              </a:rPr>
              <a:t>. Dotyczy to np. kumoterstwa albo nepotyzmu.*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646545" y="6318288"/>
            <a:ext cx="84041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* Źródło: Korupcja w administracji publicznej: kurs [online]. CBA, 2017. [Dostęp </a:t>
            </a:r>
            <a:r>
              <a:rPr lang="pl-PL" sz="1000" dirty="0" smtClean="0"/>
              <a:t>18.05.2021</a:t>
            </a:r>
            <a:r>
              <a:rPr lang="pl-PL" sz="1000" dirty="0"/>
              <a:t>]. Dostępny w: https://szkolenia-antykorupcyjne.edu.pl/</a:t>
            </a:r>
            <a:endParaRPr lang="pl-PL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6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646545" y="1272221"/>
            <a:ext cx="3568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Formy korupcji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058949" y="2168326"/>
            <a:ext cx="69126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łapownictwo,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malwersacje i kradzież,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oszustwo,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wyłudzenia,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zmowa*.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756613" y="6293350"/>
            <a:ext cx="67008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* Stachowicz-</a:t>
            </a:r>
            <a:r>
              <a:rPr lang="pl-PL" sz="1000" dirty="0" err="1"/>
              <a:t>Stanusch</a:t>
            </a:r>
            <a:r>
              <a:rPr lang="pl-PL" sz="1000" dirty="0"/>
              <a:t> A.,  Sworowska A. Oblicza korupcji: formy i typy </a:t>
            </a:r>
            <a:r>
              <a:rPr lang="pl-PL" sz="1000" dirty="0" err="1"/>
              <a:t>zachowań</a:t>
            </a:r>
            <a:r>
              <a:rPr lang="pl-PL" sz="1000" dirty="0"/>
              <a:t>. Organizacja i Zarządzanie 2012, nr 1, s. 120</a:t>
            </a:r>
          </a:p>
          <a:p>
            <a:r>
              <a:rPr lang="pl-PL" sz="1200" dirty="0"/>
              <a:t>	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435" y="2480733"/>
            <a:ext cx="4455581" cy="2967992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>
            <a:off x="4582762" y="5402583"/>
            <a:ext cx="37577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Źródło: </a:t>
            </a:r>
            <a:r>
              <a:rPr lang="pl-PL" sz="1000" dirty="0">
                <a:hlinkClick r:id="rId4"/>
              </a:rPr>
              <a:t>https://pliki.rynekzdrowia.pl/i/14/51/20/145120_r0_620.jpg</a:t>
            </a:r>
            <a:endParaRPr lang="pl-PL" sz="1000" dirty="0"/>
          </a:p>
          <a:p>
            <a:r>
              <a:rPr lang="pl-PL" sz="1000" dirty="0"/>
              <a:t>[dostęp 10.10.2018 r.]</a:t>
            </a:r>
          </a:p>
        </p:txBody>
      </p:sp>
    </p:spTree>
    <p:extLst>
      <p:ext uri="{BB962C8B-B14F-4D97-AF65-F5344CB8AC3E}">
        <p14:creationId xmlns:p14="http://schemas.microsoft.com/office/powerpoint/2010/main" val="1842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802313" y="1041778"/>
            <a:ext cx="7651731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pl-PL" sz="2000" b="1" dirty="0">
              <a:solidFill>
                <a:srgbClr val="92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sz="2000" b="1" dirty="0">
              <a:solidFill>
                <a:srgbClr val="92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sz="2000" dirty="0">
              <a:solidFill>
                <a:srgbClr val="92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1541395" y="2043932"/>
            <a:ext cx="691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920000"/>
                </a:solidFill>
              </a:rPr>
              <a:t> </a:t>
            </a:r>
            <a:endParaRPr lang="pl-PL" dirty="0">
              <a:solidFill>
                <a:srgbClr val="920000"/>
              </a:solidFill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54" y="1711013"/>
            <a:ext cx="8333746" cy="417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2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343043" y="1296109"/>
            <a:ext cx="6344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Czynniki sprzyjające korupcji – złe rozwiązania w zakresie zarządzania, m.in.: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058949" y="2168326"/>
            <a:ext cx="69126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nadmiar kompetencji w ręku jednego urzędnika,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brak przejrzystych procedur regulujących realizację obowiązków,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lekceważenie dokumentacji i sprawozdawczości,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słabość lub brak kontroli wewnętrznej,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>
                <a:solidFill>
                  <a:srgbClr val="920000"/>
                </a:solidFill>
              </a:rPr>
              <a:t>brak równego dostępu do informacji*. 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756613" y="6201909"/>
            <a:ext cx="50754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* Matejuk J., Korupcja – istota, źródła, zakres i zagrożenie. Przegląd Organizacji 2004, nr 5, s. 9</a:t>
            </a:r>
          </a:p>
          <a:p>
            <a:r>
              <a:rPr lang="pl-PL" sz="1200" dirty="0"/>
              <a:t>	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4768388" y="5309906"/>
            <a:ext cx="35621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Źródło: http://www.fks.org.pl/images/dokonania/korupcja-b.jpg </a:t>
            </a:r>
          </a:p>
          <a:p>
            <a:r>
              <a:rPr lang="pl-PL" sz="1000" dirty="0"/>
              <a:t>[dostęp 10.10.2018 r.]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416" y="3529573"/>
            <a:ext cx="3582637" cy="165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0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3" y="1039445"/>
            <a:ext cx="8497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Działania antykorupcyjne w organizacji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756613" y="1530996"/>
            <a:ext cx="838738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rgbClr val="920000"/>
                </a:solidFill>
              </a:rPr>
              <a:t>Niezależnie od krajowego systemu zapobiegania korupcji, różne instytucje podjęły własne działania i inicjatywy przyczyniające się do większej przejrzystości ich funkcjonowania*:</a:t>
            </a:r>
          </a:p>
          <a:p>
            <a:endParaRPr lang="pl-PL" sz="1400" dirty="0">
              <a:solidFill>
                <a:srgbClr val="920000"/>
              </a:solidFill>
            </a:endParaRPr>
          </a:p>
          <a:p>
            <a:r>
              <a:rPr lang="pl-PL" sz="1400" dirty="0">
                <a:solidFill>
                  <a:srgbClr val="920000"/>
                </a:solidFill>
              </a:rPr>
              <a:t>– Certyfikaty jakości, szkolenia pracowników, zatrudnianie doradców etycznych.</a:t>
            </a:r>
          </a:p>
          <a:p>
            <a:endParaRPr lang="pl-PL" sz="1400" dirty="0">
              <a:solidFill>
                <a:srgbClr val="920000"/>
              </a:solidFill>
            </a:endParaRPr>
          </a:p>
          <a:p>
            <a:r>
              <a:rPr lang="pl-PL" sz="1400" dirty="0">
                <a:solidFill>
                  <a:srgbClr val="920000"/>
                </a:solidFill>
              </a:rPr>
              <a:t>– Elektroniczny obieg dokumentów – pozwala na analizę przebiegającego procesu, realizowanej sprawy w czasie rzeczywistym. Pokazuje, na jakim etapie jest aktualnie realizacja i jak przebiega. Systemy wewnętrznego obiegu dokumentów „zmuszają” również pracowników do zapoznawania się z przesyłanymi im dokumentami. </a:t>
            </a:r>
          </a:p>
          <a:p>
            <a:endParaRPr lang="pl-PL" sz="1400" dirty="0">
              <a:solidFill>
                <a:srgbClr val="920000"/>
              </a:solidFill>
            </a:endParaRPr>
          </a:p>
          <a:p>
            <a:r>
              <a:rPr lang="pl-PL" sz="1400" dirty="0">
                <a:solidFill>
                  <a:srgbClr val="920000"/>
                </a:solidFill>
              </a:rPr>
              <a:t>– Biura Obsługi Klienta (BOK) – pełnią istotną funkcję w poprawianiu przejrzystości działania urzędów/instytucji.</a:t>
            </a:r>
          </a:p>
          <a:p>
            <a:r>
              <a:rPr lang="pl-PL" sz="1400" dirty="0">
                <a:solidFill>
                  <a:srgbClr val="920000"/>
                </a:solidFill>
              </a:rPr>
              <a:t> </a:t>
            </a:r>
          </a:p>
          <a:p>
            <a:r>
              <a:rPr lang="pl-PL" sz="1400" dirty="0">
                <a:solidFill>
                  <a:srgbClr val="920000"/>
                </a:solidFill>
              </a:rPr>
              <a:t>– Opis stanowisk – nawet nie posiadając certyfikatów jakości można dokonać opisu procedur i stanowisk z uwzględnieniem stopnia ich narażenia na działania korupcyjne, ze wskazaniem np. „trudnych klientów” i ewentualnym zastosowaniem procedury „kilku par oczu” – wówczas każda decyzja jest sprawdzana i podpisywana przez kilka osób lub akceptowana podpisem przełożonego. </a:t>
            </a:r>
          </a:p>
          <a:p>
            <a:endParaRPr lang="pl-PL" sz="1400" dirty="0">
              <a:solidFill>
                <a:srgbClr val="920000"/>
              </a:solidFill>
            </a:endParaRPr>
          </a:p>
          <a:p>
            <a:r>
              <a:rPr lang="pl-PL" sz="1400" dirty="0">
                <a:solidFill>
                  <a:srgbClr val="920000"/>
                </a:solidFill>
              </a:rPr>
              <a:t>– Zasady naboru pracowników – bardzo istotnym elementem budowania przejrzystości, aby uniknąć praktyk nepotystycznych, są reguły naboru nowych pracowników oraz komisyjna decyzja o przyjęciu kandydata do pracy.</a:t>
            </a:r>
          </a:p>
          <a:p>
            <a:endParaRPr lang="pl-PL" sz="1400" dirty="0">
              <a:solidFill>
                <a:srgbClr val="920000"/>
              </a:solidFill>
            </a:endParaRPr>
          </a:p>
          <a:p>
            <a:r>
              <a:rPr lang="pl-PL" sz="1400" dirty="0">
                <a:solidFill>
                  <a:srgbClr val="920000"/>
                </a:solidFill>
              </a:rPr>
              <a:t>– Systemy </a:t>
            </a:r>
            <a:r>
              <a:rPr lang="pl-PL" sz="1400" dirty="0" smtClean="0">
                <a:solidFill>
                  <a:srgbClr val="920000"/>
                </a:solidFill>
              </a:rPr>
              <a:t>kontroli </a:t>
            </a:r>
            <a:r>
              <a:rPr lang="pl-PL" sz="1400" dirty="0">
                <a:solidFill>
                  <a:srgbClr val="920000"/>
                </a:solidFill>
              </a:rPr>
              <a:t>– stanowią integralną część działań antykorupcyjnych. Literatura zwraca uwagę na kontrolę funkcjonalną, a więc obowiązujących procedur i ich przestrzegania oraz kontrolę wewnętrzną - obowiązek monitorowania dyscypliny pracy i </a:t>
            </a:r>
            <a:r>
              <a:rPr lang="pl-PL" sz="1400" dirty="0" err="1">
                <a:solidFill>
                  <a:srgbClr val="920000"/>
                </a:solidFill>
              </a:rPr>
              <a:t>zachowań</a:t>
            </a:r>
            <a:r>
              <a:rPr lang="pl-PL" sz="1400" dirty="0">
                <a:solidFill>
                  <a:srgbClr val="920000"/>
                </a:solidFill>
              </a:rPr>
              <a:t> pracowników.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670809" y="6581001"/>
            <a:ext cx="68820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* Kubiak A., Działania antykorupcyjne -  wybrane przykłady. Acta </a:t>
            </a:r>
            <a:r>
              <a:rPr lang="pl-PL" sz="1000" dirty="0" err="1"/>
              <a:t>Universitatis</a:t>
            </a:r>
            <a:r>
              <a:rPr lang="pl-PL" sz="1000" dirty="0"/>
              <a:t> </a:t>
            </a:r>
            <a:r>
              <a:rPr lang="pl-PL" sz="1000" dirty="0" err="1"/>
              <a:t>Lodziensis</a:t>
            </a:r>
            <a:r>
              <a:rPr lang="pl-PL" sz="1000" dirty="0"/>
              <a:t> 2013, Folia </a:t>
            </a:r>
            <a:r>
              <a:rPr lang="pl-PL" sz="1000" dirty="0" err="1"/>
              <a:t>Oeconomica</a:t>
            </a:r>
            <a:r>
              <a:rPr lang="pl-PL" sz="1000" dirty="0"/>
              <a:t> nr 288 , s.49-55</a:t>
            </a:r>
          </a:p>
        </p:txBody>
      </p:sp>
    </p:spTree>
    <p:extLst>
      <p:ext uri="{BB962C8B-B14F-4D97-AF65-F5344CB8AC3E}">
        <p14:creationId xmlns:p14="http://schemas.microsoft.com/office/powerpoint/2010/main" val="294567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3" y="1039445"/>
            <a:ext cx="8497455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l-PL" b="1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Korupcja jest </a:t>
            </a:r>
            <a:r>
              <a:rPr lang="pl-PL" b="1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przestępstwem</a:t>
            </a:r>
          </a:p>
          <a:p>
            <a:pPr algn="ctr"/>
            <a:endParaRPr lang="pl-PL" b="1" dirty="0" smtClean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pl-PL" b="1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Konsekwencje przewidziane w kodeksie karnym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869834" y="2448797"/>
            <a:ext cx="7777480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base"/>
            <a:r>
              <a:rPr lang="pl-PL" sz="1600" dirty="0">
                <a:solidFill>
                  <a:srgbClr val="920000"/>
                </a:solidFill>
              </a:rPr>
              <a:t>W rozdziale XXIX kk „Przestępstwa przeciwko działalności instytucji państwowych oraz samorządu terytorialnego” (art. 228-231) za różne formy korupcji związanej z pełnieniem funkcji publicznej np. </a:t>
            </a:r>
            <a:r>
              <a:rPr lang="pl-PL" sz="1600" dirty="0" smtClean="0">
                <a:solidFill>
                  <a:srgbClr val="920000"/>
                </a:solidFill>
              </a:rPr>
              <a:t>sprzedajność</a:t>
            </a:r>
            <a:r>
              <a:rPr lang="pl-PL" sz="1600" dirty="0">
                <a:solidFill>
                  <a:srgbClr val="920000"/>
                </a:solidFill>
              </a:rPr>
              <a:t>, przekupstwo, płatna protekcja (bierna i czynna) lub nadużycie uprawnień przewidziane są kary od 6 miesięcy </a:t>
            </a:r>
            <a:r>
              <a:rPr lang="pl-PL" sz="1600" dirty="0" smtClean="0">
                <a:solidFill>
                  <a:srgbClr val="920000"/>
                </a:solidFill>
              </a:rPr>
              <a:t>do 12 </a:t>
            </a:r>
            <a:r>
              <a:rPr lang="pl-PL" sz="1600" dirty="0">
                <a:solidFill>
                  <a:srgbClr val="920000"/>
                </a:solidFill>
              </a:rPr>
              <a:t>lat. </a:t>
            </a:r>
          </a:p>
          <a:p>
            <a:pPr fontAlgn="base"/>
            <a:endParaRPr lang="pl-PL" sz="1600" dirty="0">
              <a:solidFill>
                <a:srgbClr val="920000"/>
              </a:solidFill>
            </a:endParaRPr>
          </a:p>
          <a:p>
            <a:pPr fontAlgn="base"/>
            <a:r>
              <a:rPr lang="pl-PL" sz="1600" dirty="0">
                <a:solidFill>
                  <a:srgbClr val="920000"/>
                </a:solidFill>
              </a:rPr>
              <a:t>W warunkach określonych w kodeksie karnym w przypadku mniejszej wagi przewidziana jest kara grzywny, ograniczenia wolności albo pozbawienia wolności do lat 2.</a:t>
            </a:r>
            <a:r>
              <a:rPr lang="en-US" sz="1600" dirty="0">
                <a:solidFill>
                  <a:srgbClr val="920000"/>
                </a:solidFill>
              </a:rPr>
              <a:t>​</a:t>
            </a:r>
          </a:p>
          <a:p>
            <a:endParaRPr lang="pl-PL" sz="1600" dirty="0"/>
          </a:p>
        </p:txBody>
      </p:sp>
      <p:sp>
        <p:nvSpPr>
          <p:cNvPr id="5" name="pole tekstowe 4"/>
          <p:cNvSpPr txBox="1"/>
          <p:nvPr/>
        </p:nvSpPr>
        <p:spPr>
          <a:xfrm>
            <a:off x="416071" y="5949925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2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756613" y="6581557"/>
            <a:ext cx="45352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* np. osoba zajmująca kierownicze stanowisko w instytucji państwowej (art. 115 kk)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1674" y="4605249"/>
            <a:ext cx="2432512" cy="1621675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5702531" y="6249048"/>
            <a:ext cx="344146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000" dirty="0">
                <a:solidFill>
                  <a:prstClr val="black"/>
                </a:solidFill>
              </a:rPr>
              <a:t>Źródło: https://www.istockphoto.com/ [dostęp 18.02.2021 r.]</a:t>
            </a:r>
          </a:p>
        </p:txBody>
      </p:sp>
    </p:spTree>
    <p:extLst>
      <p:ext uri="{BB962C8B-B14F-4D97-AF65-F5344CB8AC3E}">
        <p14:creationId xmlns:p14="http://schemas.microsoft.com/office/powerpoint/2010/main" val="184797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3" y="1039445"/>
            <a:ext cx="8497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Konsekwencje przewidziane </a:t>
            </a:r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 kodeksie karnym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828406" y="1693799"/>
            <a:ext cx="801919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dirty="0">
                <a:solidFill>
                  <a:srgbClr val="920000"/>
                </a:solidFill>
              </a:rPr>
              <a:t>W art. 305 rozdziału XXXVI kk „Przestępstwa przeciwko obrotowi gospodarczemu i interesom majątkowym w obrocie cywilnoprawnym” poruszono kwestię </a:t>
            </a:r>
            <a:r>
              <a:rPr lang="pl-PL" sz="1500" b="1" dirty="0">
                <a:solidFill>
                  <a:srgbClr val="920000"/>
                </a:solidFill>
              </a:rPr>
              <a:t>przetargów publicznych</a:t>
            </a:r>
            <a:r>
              <a:rPr lang="pl-PL" sz="1500" dirty="0">
                <a:solidFill>
                  <a:srgbClr val="920000"/>
                </a:solidFill>
              </a:rPr>
              <a:t>:</a:t>
            </a:r>
          </a:p>
          <a:p>
            <a:r>
              <a:rPr lang="pl-PL" sz="1500" dirty="0">
                <a:solidFill>
                  <a:srgbClr val="920000"/>
                </a:solidFill>
              </a:rPr>
              <a:t>§ 1. Kto, w celu osiągnięcia korzyści majątkowej, udaremnia lub utrudnia przetarg publiczny</a:t>
            </a:r>
          </a:p>
          <a:p>
            <a:r>
              <a:rPr lang="pl-PL" sz="1500" dirty="0">
                <a:solidFill>
                  <a:srgbClr val="920000"/>
                </a:solidFill>
              </a:rPr>
              <a:t>albo wchodzi w porozumienie z inną osobą działając na szkodę właściciela mienia albo osoby</a:t>
            </a:r>
          </a:p>
          <a:p>
            <a:r>
              <a:rPr lang="pl-PL" sz="1500" dirty="0">
                <a:solidFill>
                  <a:srgbClr val="920000"/>
                </a:solidFill>
              </a:rPr>
              <a:t>lub instytucji, na rzecz której przetarg jest dokonywany, podlega karze pozbawienia wolności </a:t>
            </a:r>
            <a:r>
              <a:rPr lang="pl-PL" sz="1500" b="1" dirty="0">
                <a:solidFill>
                  <a:srgbClr val="920000"/>
                </a:solidFill>
              </a:rPr>
              <a:t>do lat 3</a:t>
            </a:r>
            <a:r>
              <a:rPr lang="pl-PL" sz="1500" dirty="0">
                <a:solidFill>
                  <a:srgbClr val="920000"/>
                </a:solidFill>
              </a:rPr>
              <a:t>.</a:t>
            </a:r>
          </a:p>
          <a:p>
            <a:r>
              <a:rPr lang="pl-PL" sz="1500" dirty="0">
                <a:solidFill>
                  <a:srgbClr val="920000"/>
                </a:solidFill>
              </a:rPr>
              <a:t>§2. </a:t>
            </a:r>
            <a:r>
              <a:rPr lang="pl-PL" sz="1500" b="1" dirty="0">
                <a:solidFill>
                  <a:srgbClr val="920000"/>
                </a:solidFill>
              </a:rPr>
              <a:t>Tej samej karze podlega, kto w związku z publicznym przetargiem rozpowszechnia informacje lub przemilcza istotne okoliczności mające znaczenie dla zawarcia umowy </a:t>
            </a:r>
            <a:r>
              <a:rPr lang="pl-PL" sz="1500" dirty="0">
                <a:solidFill>
                  <a:srgbClr val="920000"/>
                </a:solidFill>
              </a:rPr>
              <a:t>będącej przedmiotem przetargu albo wchodzi w porozumienie z inną osobą, działając na szkodę właściciela mienia albo osoby lub instytucji, na rzecz której przetarg jest dokonywany.</a:t>
            </a: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635" y="3980156"/>
            <a:ext cx="3267739" cy="2176461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1729048" y="6119203"/>
            <a:ext cx="6483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/>
              <a:t>Źródło: http://www.portalspozywczy.pl/handel/wiadomosci/jeronimo-martins-dyrektor-operacyjny-w-rekach-policji-powod-zatrzymania-korupcja,149309.html [dostęp 10.10.2018 r.]</a:t>
            </a:r>
          </a:p>
        </p:txBody>
      </p:sp>
    </p:spTree>
    <p:extLst>
      <p:ext uri="{BB962C8B-B14F-4D97-AF65-F5344CB8AC3E}">
        <p14:creationId xmlns:p14="http://schemas.microsoft.com/office/powerpoint/2010/main" val="155336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3" y="1039445"/>
            <a:ext cx="7971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Konsekwencje korupcji przewidziane w kodeksie karnym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955963" y="1693799"/>
            <a:ext cx="764577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500" b="1" dirty="0">
                <a:solidFill>
                  <a:srgbClr val="920000"/>
                </a:solidFill>
              </a:rPr>
              <a:t>W przypadku zawiadomienia organu powołanego do ścigania przestępstw, na warunkach określonych w odpowiednich przepisach kk, przewidziano klauzule bezkarności, złagodzenie kary lub odstąpienie od wymierzenia kary.</a:t>
            </a:r>
          </a:p>
          <a:p>
            <a:endParaRPr lang="pl-PL" sz="1400" dirty="0">
              <a:solidFill>
                <a:srgbClr val="920000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955963" y="6119203"/>
            <a:ext cx="75396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/>
              <a:t>Źródło: </a:t>
            </a:r>
            <a:r>
              <a:rPr lang="pl-PL" sz="1000" dirty="0">
                <a:hlinkClick r:id="rId3"/>
              </a:rPr>
              <a:t>https://pixabay.com/pl/illustrations/sportowe-poci%C4%85g-aktywne-przydatno%C5%9B%C4%87-1013973/</a:t>
            </a:r>
            <a:r>
              <a:rPr lang="pl-PL" sz="1000" dirty="0"/>
              <a:t> [dostęp 10.10.2021r.]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423" y="3050757"/>
            <a:ext cx="3153064" cy="315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0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886988" y="1199112"/>
            <a:ext cx="670837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ea typeface="Verdana"/>
                <a:cs typeface="Arial" panose="020B0604020202020204" pitchFamily="34" charset="0"/>
              </a:rPr>
              <a:t>Procent osób, które uważają, </a:t>
            </a:r>
            <a:r>
              <a:rPr lang="pl-PL" altLang="pl-PL" dirty="0" smtClean="0">
                <a:solidFill>
                  <a:srgbClr val="920000"/>
                </a:solidFill>
                <a:cs typeface="Arial" panose="020B0604020202020204" pitchFamily="34" charset="0"/>
              </a:rPr>
              <a:t>że w ciągu ostatnich 12 miesięcy</a:t>
            </a:r>
          </a:p>
          <a:p>
            <a:r>
              <a:rPr lang="pl-PL" altLang="pl-PL" dirty="0" smtClean="0">
                <a:solidFill>
                  <a:srgbClr val="920000"/>
                </a:solidFill>
                <a:cs typeface="Arial" panose="020B0604020202020204" pitchFamily="34" charset="0"/>
              </a:rPr>
              <a:t> korupcja w ich kraju wzrosła</a:t>
            </a:r>
            <a:endParaRPr lang="pl-PL" dirty="0">
              <a:solidFill>
                <a:srgbClr val="920000"/>
              </a:solidFill>
              <a:ea typeface="Verdana"/>
              <a:cs typeface="Arial" panose="020B0604020202020204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698269" y="2013134"/>
            <a:ext cx="844573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pl-PL" sz="1600" dirty="0">
              <a:solidFill>
                <a:srgbClr val="920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631767" y="6171650"/>
            <a:ext cx="8370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* </a:t>
            </a:r>
            <a:r>
              <a:rPr lang="fr-FR" sz="1000" i="1" dirty="0"/>
              <a:t>Global Corruption Barometer – EU 2021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[online]. </a:t>
            </a:r>
            <a:r>
              <a:rPr lang="pl-PL" sz="1000" dirty="0"/>
              <a:t>15 </a:t>
            </a:r>
            <a:r>
              <a:rPr lang="pl-PL" sz="1000" dirty="0" err="1"/>
              <a:t>June</a:t>
            </a:r>
            <a:r>
              <a:rPr lang="pl-PL" sz="1000" dirty="0"/>
              <a:t> 2021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[Dostęp 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17.05.2022]. </a:t>
            </a:r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Dostępny w: https://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www.transparency.org/en/news/gcb-eu-2021-survey-people-worry-corruption-unchecked-impunity-business-politics.</a:t>
            </a:r>
            <a:endParaRPr lang="pl-PL" sz="1000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7752" y="1945643"/>
            <a:ext cx="6118946" cy="3799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88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396538" y="1199112"/>
            <a:ext cx="7414953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ea typeface="Verdana"/>
                <a:cs typeface="Arial" panose="020B0604020202020204" pitchFamily="34" charset="0"/>
              </a:rPr>
              <a:t>Procent osób, które uważają, </a:t>
            </a:r>
            <a:r>
              <a:rPr lang="pl-PL" altLang="pl-PL" dirty="0" smtClean="0">
                <a:solidFill>
                  <a:srgbClr val="920000"/>
                </a:solidFill>
                <a:cs typeface="Arial" panose="020B0604020202020204" pitchFamily="34" charset="0"/>
              </a:rPr>
              <a:t>że </a:t>
            </a:r>
            <a:r>
              <a:rPr lang="pl-PL" altLang="pl-PL" dirty="0">
                <a:solidFill>
                  <a:srgbClr val="920000"/>
                </a:solidFill>
                <a:cs typeface="Arial" panose="020B0604020202020204" pitchFamily="34" charset="0"/>
              </a:rPr>
              <a:t>większość lub wszystkie osoby w poniższych instytucjach są </a:t>
            </a:r>
            <a:r>
              <a:rPr lang="pl-PL" altLang="pl-PL" dirty="0" smtClean="0">
                <a:solidFill>
                  <a:srgbClr val="920000"/>
                </a:solidFill>
                <a:cs typeface="Arial" panose="020B0604020202020204" pitchFamily="34" charset="0"/>
              </a:rPr>
              <a:t>skorumpowane</a:t>
            </a:r>
            <a:endParaRPr lang="pl-PL" dirty="0">
              <a:solidFill>
                <a:srgbClr val="920000"/>
              </a:solidFill>
              <a:ea typeface="Verdana"/>
              <a:cs typeface="Arial" panose="020B0604020202020204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698269" y="2013134"/>
            <a:ext cx="844573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pl-PL" sz="1600" dirty="0">
              <a:solidFill>
                <a:srgbClr val="920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631767" y="6171650"/>
            <a:ext cx="8370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* </a:t>
            </a:r>
            <a:r>
              <a:rPr lang="fr-FR" sz="1000" i="1" dirty="0"/>
              <a:t>Global Corruption Barometer – EU 2021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[online]. </a:t>
            </a:r>
            <a:r>
              <a:rPr lang="pl-PL" sz="1000" dirty="0"/>
              <a:t>15 </a:t>
            </a:r>
            <a:r>
              <a:rPr lang="pl-PL" sz="1000" dirty="0" err="1"/>
              <a:t>June</a:t>
            </a:r>
            <a:r>
              <a:rPr lang="pl-PL" sz="1000" dirty="0"/>
              <a:t> 2021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[Dostęp 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17.05.2022]. </a:t>
            </a:r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Dostępny w: https://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www.transparency.org/en/news/gcb-eu-2021-survey-people-worry-corruption-unchecked-impunity-business-politics.</a:t>
            </a:r>
            <a:endParaRPr lang="pl-PL" sz="10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1559" y="2290132"/>
            <a:ext cx="5650144" cy="358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16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629294" y="1199112"/>
            <a:ext cx="692450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ea typeface="Verdana"/>
                <a:cs typeface="Verdana" panose="020B0604030504040204" pitchFamily="34" charset="0"/>
              </a:rPr>
              <a:t>Procent osób, </a:t>
            </a:r>
            <a:r>
              <a:rPr lang="pl-PL" altLang="pl-PL" dirty="0">
                <a:solidFill>
                  <a:srgbClr val="920000"/>
                </a:solidFill>
              </a:rPr>
              <a:t>którzy </a:t>
            </a:r>
            <a:r>
              <a:rPr lang="pl-PL" altLang="pl-PL" dirty="0" smtClean="0">
                <a:solidFill>
                  <a:srgbClr val="920000"/>
                </a:solidFill>
              </a:rPr>
              <a:t>w ciągu ostatnich 12 miesięcy skorzystali </a:t>
            </a:r>
            <a:r>
              <a:rPr lang="pl-PL" altLang="pl-PL" dirty="0">
                <a:solidFill>
                  <a:srgbClr val="920000"/>
                </a:solidFill>
              </a:rPr>
              <a:t>z </a:t>
            </a:r>
            <a:r>
              <a:rPr lang="pl-PL" altLang="pl-PL" dirty="0" smtClean="0">
                <a:solidFill>
                  <a:srgbClr val="920000"/>
                </a:solidFill>
              </a:rPr>
              <a:t>koneksji w </a:t>
            </a:r>
            <a:r>
              <a:rPr lang="pl-PL" altLang="pl-PL" dirty="0">
                <a:solidFill>
                  <a:srgbClr val="920000"/>
                </a:solidFill>
              </a:rPr>
              <a:t>celu </a:t>
            </a:r>
            <a:r>
              <a:rPr lang="pl-PL" altLang="pl-PL" dirty="0" smtClean="0">
                <a:solidFill>
                  <a:srgbClr val="920000"/>
                </a:solidFill>
              </a:rPr>
              <a:t>uzyskania dostępu do usług publicznych</a:t>
            </a:r>
            <a:endParaRPr lang="pl-PL" dirty="0">
              <a:solidFill>
                <a:srgbClr val="920000"/>
              </a:solidFill>
              <a:ea typeface="Verdana"/>
              <a:cs typeface="Verdana" panose="020B0604030504040204" pitchFamily="34" charset="0"/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698269" y="2013134"/>
            <a:ext cx="844573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pl-PL" sz="1600" dirty="0">
              <a:solidFill>
                <a:srgbClr val="920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631767" y="6171650"/>
            <a:ext cx="8370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* </a:t>
            </a:r>
            <a:r>
              <a:rPr lang="fr-FR" sz="1000" i="1" dirty="0"/>
              <a:t>Global Corruption Barometer – EU 2021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[online]. </a:t>
            </a:r>
            <a:r>
              <a:rPr lang="pl-PL" sz="1000" dirty="0"/>
              <a:t>15 </a:t>
            </a:r>
            <a:r>
              <a:rPr lang="pl-PL" sz="1000" dirty="0" err="1"/>
              <a:t>June</a:t>
            </a:r>
            <a:r>
              <a:rPr lang="pl-PL" sz="1000" dirty="0"/>
              <a:t> 2021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[Dostęp 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17.05.2022]. </a:t>
            </a:r>
            <a:r>
              <a:rPr lang="pl-PL" altLang="pl-PL" sz="1000" dirty="0">
                <a:ea typeface="Verdana" panose="020B0604030504040204" pitchFamily="34" charset="0"/>
                <a:cs typeface="Verdana" panose="020B0604030504040204" pitchFamily="34" charset="0"/>
              </a:rPr>
              <a:t>Dostępny w: https://</a:t>
            </a:r>
            <a:r>
              <a:rPr lang="pl-PL" altLang="pl-PL" sz="1000" dirty="0" smtClean="0">
                <a:ea typeface="Verdana" panose="020B0604030504040204" pitchFamily="34" charset="0"/>
                <a:cs typeface="Verdana" panose="020B0604030504040204" pitchFamily="34" charset="0"/>
              </a:rPr>
              <a:t>www.transparency.org/en/news/gcb-eu-2021-survey-people-worry-corruption-unchecked-impunity-business-politics.</a:t>
            </a:r>
            <a:endParaRPr lang="pl-PL" sz="1000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342" y="2047027"/>
            <a:ext cx="3238033" cy="4099573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136267"/>
            <a:ext cx="202299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l-PL" altLang="pl-P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54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374074" y="908817"/>
            <a:ext cx="8782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Transparency</a:t>
            </a:r>
            <a:r>
              <a:rPr lang="pl-PL" dirty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International: ranking korupcji w 180 krajach na świecie </a:t>
            </a:r>
          </a:p>
          <a:p>
            <a:pPr algn="ctr"/>
            <a:endParaRPr lang="pl-PL" dirty="0">
              <a:solidFill>
                <a:srgbClr val="92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pl-PL" sz="1600" dirty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Badanie prezentuje </a:t>
            </a:r>
            <a:r>
              <a:rPr lang="pl-PL" sz="1600" dirty="0">
                <a:solidFill>
                  <a:srgbClr val="920000"/>
                </a:solidFill>
              </a:rPr>
              <a:t>poziom postrzegania korupcji (a nie jej rzeczywistą skalę) w poszczególnych krajach.	</a:t>
            </a:r>
            <a:r>
              <a:rPr lang="pl-PL" sz="2000" dirty="0">
                <a:solidFill>
                  <a:srgbClr val="92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1058949" y="2168326"/>
            <a:ext cx="691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920000"/>
                </a:solidFill>
              </a:rPr>
              <a:t> </a:t>
            </a:r>
            <a:endParaRPr lang="pl-PL" dirty="0">
              <a:solidFill>
                <a:srgbClr val="920000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672047" y="6172467"/>
            <a:ext cx="84847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* Polska na tle najmniej i najbardziej skorumpowanych krajów świata. Zob</a:t>
            </a:r>
            <a:r>
              <a:rPr lang="pl-PL" sz="1000" i="1" dirty="0"/>
              <a:t>. </a:t>
            </a:r>
            <a:r>
              <a:rPr lang="pl-PL" sz="1000" i="1" dirty="0" err="1"/>
              <a:t>Corruption</a:t>
            </a:r>
            <a:r>
              <a:rPr lang="pl-PL" sz="1000" i="1" dirty="0"/>
              <a:t> </a:t>
            </a:r>
            <a:r>
              <a:rPr lang="pl-PL" sz="1000" i="1" dirty="0" err="1"/>
              <a:t>perceptions</a:t>
            </a:r>
            <a:r>
              <a:rPr lang="pl-PL" sz="1000" i="1" dirty="0"/>
              <a:t> index </a:t>
            </a:r>
            <a:r>
              <a:rPr lang="pl-PL" sz="1000" i="1" dirty="0" smtClean="0"/>
              <a:t>2021</a:t>
            </a:r>
            <a:r>
              <a:rPr lang="pl-PL" sz="1000" dirty="0" smtClean="0"/>
              <a:t> </a:t>
            </a:r>
            <a:r>
              <a:rPr lang="pl-PL" sz="1000" dirty="0"/>
              <a:t>[online]. </a:t>
            </a:r>
            <a:r>
              <a:rPr lang="pl-PL" sz="1000" dirty="0" err="1"/>
              <a:t>Transparency</a:t>
            </a:r>
            <a:r>
              <a:rPr lang="pl-PL" sz="1000" dirty="0"/>
              <a:t> International, 2021 [online]. [Dostęp </a:t>
            </a:r>
            <a:r>
              <a:rPr lang="pl-PL" sz="1000" dirty="0" smtClean="0"/>
              <a:t>15.05.2022]. </a:t>
            </a:r>
            <a:r>
              <a:rPr lang="pl-PL" sz="1000" dirty="0"/>
              <a:t>Dostępny w: https://images.transparencycdn.org/images/CPI2021_Report_EN-web.pdf. 	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BCE8D9D-A1C6-4256-9817-D7DB1393A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750" y="2352992"/>
            <a:ext cx="5367179" cy="389162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4750" y="2025033"/>
            <a:ext cx="5367179" cy="371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22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562137" y="900652"/>
            <a:ext cx="8594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Ranking korupcji w 180 krajach na świecie </a:t>
            </a:r>
          </a:p>
          <a:p>
            <a:pPr algn="ctr"/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wg organizacji </a:t>
            </a:r>
            <a:r>
              <a:rPr lang="pl-PL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Transparency</a:t>
            </a:r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International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388225" y="6154669"/>
            <a:ext cx="76560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000" dirty="0"/>
              <a:t>Por. </a:t>
            </a:r>
            <a:r>
              <a:rPr lang="pl-PL" sz="1000" i="1" dirty="0" err="1"/>
              <a:t>Corruption</a:t>
            </a:r>
            <a:r>
              <a:rPr lang="pl-PL" sz="1000" i="1" dirty="0"/>
              <a:t> </a:t>
            </a:r>
            <a:r>
              <a:rPr lang="pl-PL" sz="1000" i="1" dirty="0" err="1"/>
              <a:t>perceptions</a:t>
            </a:r>
            <a:r>
              <a:rPr lang="pl-PL" sz="1000" i="1" dirty="0"/>
              <a:t> index 2021</a:t>
            </a:r>
            <a:r>
              <a:rPr lang="pl-PL" sz="1000" dirty="0"/>
              <a:t> [online]. </a:t>
            </a:r>
            <a:r>
              <a:rPr lang="pl-PL" sz="1000" dirty="0" err="1"/>
              <a:t>Transparency</a:t>
            </a:r>
            <a:r>
              <a:rPr lang="pl-PL" sz="1000" dirty="0"/>
              <a:t> International, 2021 [online]. [Dostęp 15.05.2022]. Dostępny w: https://images.transparencycdn.org/images/CPI2021_Report_EN-web.pdf. </a:t>
            </a:r>
            <a:endParaRPr lang="pl-PL" sz="1200" dirty="0"/>
          </a:p>
        </p:txBody>
      </p:sp>
      <p:sp>
        <p:nvSpPr>
          <p:cNvPr id="18" name="pole tekstowe 17"/>
          <p:cNvSpPr txBox="1"/>
          <p:nvPr/>
        </p:nvSpPr>
        <p:spPr>
          <a:xfrm>
            <a:off x="236716" y="2872280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>
                <a:solidFill>
                  <a:srgbClr val="920000"/>
                </a:solidFill>
              </a:rPr>
              <a:t>Najniższy</a:t>
            </a:r>
          </a:p>
          <a:p>
            <a:r>
              <a:rPr lang="pl-PL" sz="1600" dirty="0">
                <a:solidFill>
                  <a:srgbClr val="920000"/>
                </a:solidFill>
              </a:rPr>
              <a:t>poziom korupcji</a:t>
            </a:r>
          </a:p>
        </p:txBody>
      </p:sp>
      <p:sp>
        <p:nvSpPr>
          <p:cNvPr id="19" name="Prostokąt 18"/>
          <p:cNvSpPr/>
          <p:nvPr/>
        </p:nvSpPr>
        <p:spPr>
          <a:xfrm>
            <a:off x="338397" y="5315382"/>
            <a:ext cx="15103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>
                <a:solidFill>
                  <a:srgbClr val="920000"/>
                </a:solidFill>
              </a:rPr>
              <a:t>Najwyższy</a:t>
            </a:r>
          </a:p>
          <a:p>
            <a:r>
              <a:rPr lang="pl-PL" sz="1600" dirty="0">
                <a:solidFill>
                  <a:srgbClr val="920000"/>
                </a:solidFill>
              </a:rPr>
              <a:t>poziom korupcji</a:t>
            </a: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985729"/>
              </p:ext>
            </p:extLst>
          </p:nvPr>
        </p:nvGraphicFramePr>
        <p:xfrm>
          <a:off x="1903942" y="1745276"/>
          <a:ext cx="3181255" cy="43520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0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0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2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0699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 err="1">
                          <a:effectLst/>
                        </a:rPr>
                        <a:t>Rank</a:t>
                      </a:r>
                      <a:r>
                        <a:rPr lang="pl-PL" sz="1100" u="none" strike="noStrike" dirty="0">
                          <a:effectLst/>
                        </a:rPr>
                        <a:t> 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>
                          <a:effectLst/>
                        </a:rPr>
                        <a:t>Country</a:t>
                      </a:r>
                      <a:endParaRPr lang="pl-PL" sz="1100" b="1" i="0" u="none" strike="noStrike">
                        <a:solidFill>
                          <a:srgbClr val="FFFFFF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u="none" strike="noStrike" dirty="0">
                          <a:effectLst/>
                        </a:rPr>
                        <a:t>CPI </a:t>
                      </a:r>
                      <a:r>
                        <a:rPr lang="pl-PL" sz="1100" u="none" strike="noStrike" dirty="0" err="1">
                          <a:effectLst/>
                        </a:rPr>
                        <a:t>Score</a:t>
                      </a:r>
                      <a:r>
                        <a:rPr lang="pl-PL" sz="1100" u="none" strike="noStrike" dirty="0">
                          <a:effectLst/>
                        </a:rPr>
                        <a:t> </a:t>
                      </a:r>
                      <a:r>
                        <a:rPr lang="pl-PL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2017</a:t>
                      </a:r>
                      <a:endParaRPr lang="pl-PL" sz="1100" b="1" i="0" u="none" strike="noStrike" dirty="0">
                        <a:solidFill>
                          <a:srgbClr val="FFFFFF"/>
                        </a:solidFill>
                        <a:effectLst/>
                        <a:highlight>
                          <a:srgbClr val="FFFF00"/>
                        </a:highlight>
                        <a:latin typeface="Helvetica"/>
                      </a:endParaRPr>
                    </a:p>
                  </a:txBody>
                  <a:tcPr marL="8583" marR="8583" marT="8583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New Zealand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89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2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Denmark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88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3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Finland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85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3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Norway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85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8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 dirty="0">
                          <a:effectLst/>
                        </a:rPr>
                        <a:t>United </a:t>
                      </a:r>
                      <a:r>
                        <a:rPr lang="pl-PL" sz="1000" u="none" strike="noStrike" dirty="0" err="1">
                          <a:effectLst/>
                        </a:rPr>
                        <a:t>Kingdom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82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12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Germany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81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16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United States of America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75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20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Japan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73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598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36</a:t>
                      </a:r>
                      <a:endParaRPr lang="pl-PL" sz="13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3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Poland</a:t>
                      </a:r>
                      <a:endParaRPr lang="pl-PL" sz="13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60</a:t>
                      </a:r>
                      <a:endParaRPr lang="pl-PL" sz="13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130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Ukraine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30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135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Russia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29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148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Nigeria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27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151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 dirty="0">
                          <a:effectLst/>
                        </a:rPr>
                        <a:t>Uganda</a:t>
                      </a:r>
                      <a:endParaRPr lang="pl-PL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26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153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Cameroon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25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157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Uzbekistan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22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169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Iraq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18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171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Korea, North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17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171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Libya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17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175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Sudan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16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177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Afghanistan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15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178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Syria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14</a:t>
                      </a:r>
                      <a:endParaRPr lang="pl-PL" sz="1000" b="1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165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>
                          <a:effectLst/>
                        </a:rPr>
                        <a:t>180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1000" u="none" strike="noStrike">
                          <a:effectLst/>
                        </a:rPr>
                        <a:t>Somalia</a:t>
                      </a:r>
                      <a:endParaRPr lang="pl-PL" sz="1000" b="0" i="0" u="none" strike="noStrike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00" u="none" strike="noStrike" dirty="0">
                          <a:effectLst/>
                        </a:rPr>
                        <a:t>9</a:t>
                      </a:r>
                      <a:endParaRPr lang="pl-PL" sz="1000" b="1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</a:endParaRPr>
                    </a:p>
                  </a:txBody>
                  <a:tcPr marL="8583" marR="8583" marT="8583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cxnSp>
        <p:nvCxnSpPr>
          <p:cNvPr id="15" name="Łącznik prosty ze strzałką 14"/>
          <p:cNvCxnSpPr/>
          <p:nvPr/>
        </p:nvCxnSpPr>
        <p:spPr>
          <a:xfrm flipV="1">
            <a:off x="628587" y="2400270"/>
            <a:ext cx="1275355" cy="383721"/>
          </a:xfrm>
          <a:prstGeom prst="straightConnector1">
            <a:avLst/>
          </a:prstGeom>
          <a:ln w="28575">
            <a:solidFill>
              <a:srgbClr val="92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/>
          <p:cNvCxnSpPr>
            <a:cxnSpLocks/>
          </p:cNvCxnSpPr>
          <p:nvPr/>
        </p:nvCxnSpPr>
        <p:spPr>
          <a:xfrm flipV="1">
            <a:off x="236716" y="6036895"/>
            <a:ext cx="1724261" cy="69718"/>
          </a:xfrm>
          <a:prstGeom prst="straightConnector1">
            <a:avLst/>
          </a:prstGeom>
          <a:ln w="28575">
            <a:solidFill>
              <a:srgbClr val="92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2FD550E1-6B58-4FCC-916D-316B51D2E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914250"/>
              </p:ext>
            </p:extLst>
          </p:nvPr>
        </p:nvGraphicFramePr>
        <p:xfrm>
          <a:off x="5631675" y="2328933"/>
          <a:ext cx="2679701" cy="3202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8879">
                  <a:extLst>
                    <a:ext uri="{9D8B030D-6E8A-4147-A177-3AD203B41FA5}">
                      <a16:colId xmlns:a16="http://schemas.microsoft.com/office/drawing/2014/main" val="2156364431"/>
                    </a:ext>
                  </a:extLst>
                </a:gridCol>
                <a:gridCol w="1052853">
                  <a:extLst>
                    <a:ext uri="{9D8B030D-6E8A-4147-A177-3AD203B41FA5}">
                      <a16:colId xmlns:a16="http://schemas.microsoft.com/office/drawing/2014/main" val="1484055900"/>
                    </a:ext>
                  </a:extLst>
                </a:gridCol>
                <a:gridCol w="1017969">
                  <a:extLst>
                    <a:ext uri="{9D8B030D-6E8A-4147-A177-3AD203B41FA5}">
                      <a16:colId xmlns:a16="http://schemas.microsoft.com/office/drawing/2014/main" val="342099765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Rank 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Country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CI </a:t>
                      </a:r>
                      <a:r>
                        <a:rPr lang="pl-PL" sz="1100" u="none" strike="noStrike" dirty="0" err="1">
                          <a:effectLst/>
                          <a:highlight>
                            <a:srgbClr val="FFFF00"/>
                          </a:highlight>
                        </a:rPr>
                        <a:t>Score</a:t>
                      </a:r>
                      <a:r>
                        <a:rPr lang="pl-PL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 </a:t>
                      </a:r>
                      <a:r>
                        <a:rPr lang="pl-PL" sz="1100" u="none" strike="noStrike" dirty="0" smtClean="0">
                          <a:effectLst/>
                          <a:highlight>
                            <a:srgbClr val="FFFF00"/>
                          </a:highlight>
                        </a:rPr>
                        <a:t>2020/</a:t>
                      </a:r>
                      <a:r>
                        <a:rPr lang="pl-PL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2021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69822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Denmark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88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677699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New Zealand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88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538756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3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Finland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85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519676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3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 err="1">
                          <a:effectLst/>
                        </a:rPr>
                        <a:t>Singapore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85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27113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3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Sweden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85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058377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7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Norway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84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907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9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Germany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80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31121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11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United Kingdom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77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197949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19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Japan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74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0274764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25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United States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67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117926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 smtClean="0">
                          <a:effectLst/>
                          <a:highlight>
                            <a:srgbClr val="FFFF00"/>
                          </a:highlight>
                        </a:rPr>
                        <a:t>45/</a:t>
                      </a:r>
                      <a:r>
                        <a:rPr lang="pl-PL" sz="1100" b="1" u="none" strike="noStrike" dirty="0" smtClean="0">
                          <a:effectLst/>
                          <a:highlight>
                            <a:srgbClr val="FFFF00"/>
                          </a:highlight>
                        </a:rPr>
                        <a:t>42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Poland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56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41533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117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Ukraine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33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838589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129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Russia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30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56797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179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Somalia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12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42125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179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>
                          <a:effectLst/>
                        </a:rPr>
                        <a:t> Sudan</a:t>
                      </a:r>
                      <a:endParaRPr lang="pl-P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u="none" strike="noStrike" dirty="0">
                          <a:effectLst/>
                        </a:rPr>
                        <a:t>12</a:t>
                      </a:r>
                      <a:endParaRPr lang="pl-P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9464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109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155941" y="1579772"/>
            <a:ext cx="68321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Międzynarodowy Dzień Przeciwdziałania Korupcji</a:t>
            </a:r>
          </a:p>
          <a:p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 smtClean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 smtClean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 smtClean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 smtClean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 smtClean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pl-PL" dirty="0" smtClean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 grudnia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56613" y="6331813"/>
            <a:ext cx="52629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 smtClean="0"/>
              <a:t>*</a:t>
            </a:r>
            <a:r>
              <a:rPr lang="pl-PL" sz="1000" i="1" dirty="0" smtClean="0"/>
              <a:t>CBA </a:t>
            </a:r>
            <a:r>
              <a:rPr lang="pl-PL" sz="1000" dirty="0" smtClean="0"/>
              <a:t>[online]. 2022. [</a:t>
            </a:r>
            <a:r>
              <a:rPr lang="pl-PL" sz="1000" dirty="0"/>
              <a:t>Dostęp </a:t>
            </a:r>
            <a:r>
              <a:rPr lang="pl-PL" sz="1000" dirty="0" smtClean="0"/>
              <a:t>17.05.2021</a:t>
            </a:r>
            <a:r>
              <a:rPr lang="pl-PL" sz="1000" dirty="0"/>
              <a:t>]. </a:t>
            </a:r>
            <a:r>
              <a:rPr lang="pl-PL" sz="1000" dirty="0" smtClean="0"/>
              <a:t>Dostępny </a:t>
            </a:r>
            <a:r>
              <a:rPr lang="pl-PL" sz="1000" dirty="0"/>
              <a:t>w: </a:t>
            </a:r>
          </a:p>
          <a:p>
            <a:r>
              <a:rPr lang="pl-PL" sz="1000" dirty="0"/>
              <a:t>https://cba.gov.pl/pl/aktualnosci/4769,Miedzynarodowy-Dzien-Przeciwdzialania-Korupcji.html </a:t>
            </a:r>
            <a:r>
              <a:rPr lang="pl-PL" sz="1200" dirty="0"/>
              <a:t>	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8425" y="2219325"/>
            <a:ext cx="3867150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8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4" y="1039445"/>
            <a:ext cx="76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Ciekawostki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56612" y="6331813"/>
            <a:ext cx="7265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CBA [online]. 2022. [Dostęp 17.05.2021]. Dostępny w</a:t>
            </a:r>
            <a:r>
              <a:rPr lang="pl-PL" sz="1000" dirty="0" smtClean="0"/>
              <a:t>: https</a:t>
            </a:r>
            <a:r>
              <a:rPr lang="pl-PL" sz="1000" dirty="0"/>
              <a:t>://cba.gov.pl/pl/aktualnosci 	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464" y="1693799"/>
            <a:ext cx="7765373" cy="448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1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4" y="1039445"/>
            <a:ext cx="76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Międzynarodowy Dzień Przeciwdziałania Korupcji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56613" y="6331813"/>
            <a:ext cx="5262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CBA [online]. 2022. [Dostęp 17.05.2021]. Dostępny w: https://cba.gov.pl/pl/aktualnosci 	</a:t>
            </a:r>
            <a:r>
              <a:rPr lang="pl-PL" sz="1200" dirty="0"/>
              <a:t>	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440" y="1719030"/>
            <a:ext cx="7815353" cy="430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417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4" y="1039445"/>
            <a:ext cx="76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Międzynarodowy Dzień Przeciwdziałania Korupcji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56613" y="6331813"/>
            <a:ext cx="48013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CBA [online]. 2022. [Dostęp 17.05.2021]. Dostępny w: https://cba.gov.pl/pl/aktualnosci 	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399" y="1725871"/>
            <a:ext cx="7407435" cy="428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83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4" y="1039445"/>
            <a:ext cx="76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Międzynarodowy Dzień Przeciwdziałania Korupcji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56613" y="6331813"/>
            <a:ext cx="48013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CBA [online]. 2022. [Dostęp 17.05.2021]. Dostępny w: https://cba.gov.pl/pl/aktualnosci </a:t>
            </a:r>
            <a:r>
              <a:rPr lang="pl-PL" sz="1200" dirty="0"/>
              <a:t>	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449" y="1693799"/>
            <a:ext cx="7044088" cy="416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726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4" y="1039445"/>
            <a:ext cx="76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Międzynarodowy Dzień Przeciwdziałania Korupcji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56613" y="6331813"/>
            <a:ext cx="5262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CBA [online]. 2022. [Dostęp 17.05.2021]. Dostępny w: https://cba.gov.pl/pl/aktualnosci 	</a:t>
            </a:r>
            <a:r>
              <a:rPr lang="pl-PL" sz="1200" dirty="0"/>
              <a:t>	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21" y="1693799"/>
            <a:ext cx="7665327" cy="427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378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4" y="1039445"/>
            <a:ext cx="76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Międzynarodowy Dzień Przeciwdziałania Korupcji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56613" y="6331813"/>
            <a:ext cx="52629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CBA [online]. 2022. [Dostęp 17.05.2021]. Dostępny w: https://cba.gov.pl/pl/aktualnosci 	</a:t>
            </a:r>
            <a:r>
              <a:rPr lang="pl-PL" sz="1200" dirty="0"/>
              <a:t>	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78" y="1887302"/>
            <a:ext cx="7365042" cy="368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509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56614" y="1039445"/>
            <a:ext cx="7675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Międzynarodowy Dzień Przeciwdziałania Korupcji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56613" y="6331813"/>
            <a:ext cx="48013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000" dirty="0"/>
              <a:t>CBA [online]. 2022. [Dostęp 17.05.2021]. Dostępny w: https://</a:t>
            </a:r>
            <a:r>
              <a:rPr lang="pl-PL" sz="1000" dirty="0" smtClean="0"/>
              <a:t>cba.gov.pl/pl/aktualnosci</a:t>
            </a:r>
            <a:r>
              <a:rPr lang="pl-PL" sz="1200" dirty="0"/>
              <a:t>	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272" y="1967995"/>
            <a:ext cx="7331825" cy="405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473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8E6C-D967-4E95-BE52-71F78EAD240A}" type="slidenum">
              <a:rPr lang="pl-PL" smtClean="0"/>
              <a:t>28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020491" y="1008490"/>
            <a:ext cx="760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Bibliografia</a:t>
            </a:r>
          </a:p>
        </p:txBody>
      </p:sp>
      <p:sp>
        <p:nvSpPr>
          <p:cNvPr id="9" name="Prostokąt 8"/>
          <p:cNvSpPr/>
          <p:nvPr/>
        </p:nvSpPr>
        <p:spPr>
          <a:xfrm>
            <a:off x="704539" y="1887358"/>
            <a:ext cx="823229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Chodak P., Korupcja – jak ją skuteczniej zwalczać. </a:t>
            </a:r>
            <a:r>
              <a:rPr lang="pl-PL" alt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Journal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Modern Science 2017, t. 1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</a:t>
            </a:r>
            <a:r>
              <a:rPr 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Corruption</a:t>
            </a:r>
            <a:r>
              <a:rPr 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perceptions</a:t>
            </a:r>
            <a:r>
              <a:rPr 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index 2021 [online]. </a:t>
            </a:r>
            <a:r>
              <a:rPr 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Transparency</a:t>
            </a:r>
            <a:r>
              <a:rPr 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International, 2021 [online]. [Dostęp 15.05.2022]. Dostępny w: https://</a:t>
            </a:r>
            <a:r>
              <a:rPr 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images.transparencycdn.org/images/CPI2021_Report_EN-web.pdf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</a:t>
            </a:r>
            <a:r>
              <a:rPr lang="fr-FR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Global </a:t>
            </a:r>
            <a:r>
              <a:rPr lang="fr-FR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Corruption Barometer – EU 2021</a:t>
            </a:r>
            <a:r>
              <a:rPr 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[online]. 15 </a:t>
            </a:r>
            <a:r>
              <a:rPr 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June</a:t>
            </a:r>
            <a:r>
              <a:rPr 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2021. [Dostęp 17.05.2022]. Dostępny w: https://www.transparency.org/en/news/gcb-eu-2021-survey-people-worry-corruption-unchecked-impunity-business-politics.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Jasiński 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W., Rządowy program przeciwdziałania korupcji. Państwo i Społeczeństwo 2014, nr 5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4. Korupcja w administracji publicznej: kurs [online]. CBA, 2017. [Dostęp 17.02.2021]. Dostępny w: https://szkolenia-antykorupcyjne.edu.pl/ 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5. Kubiak A., Działania antykorupcyjne -  wybrane przykłady. Acta </a:t>
            </a:r>
            <a:r>
              <a:rPr lang="pl-PL" alt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Universitatis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l-PL" alt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Lodziensis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2013, Folia </a:t>
            </a:r>
            <a:r>
              <a:rPr lang="pl-PL" alt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Oeconomica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nr 288 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6. Kulesza R., Zjawisko korupcji w Atenach w V-IV wieku p.n.e. [online]. Warszawa: Wydaw. </a:t>
            </a:r>
            <a:r>
              <a:rPr lang="pl-PL" alt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Uniw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Warsz., 1994 [Dostęp 17.02.2021]. Dostępny w: http://otworzksiazke.pl/images/ksiazki/zjawisko_korupcji_w_atenach_v-iv_wieku_pne/zjawisko_korupcji_w_atenach_v-iv_wieku_pne.pdf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7. Matejuk J., Korupcja – istota, źródła, zakres i zagrożenie. Przegląd Organizacji 2004, nr 5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8. Obszary przestępczości korupcyjnej w Polsce w latach </a:t>
            </a: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2018-2019 [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online]. CBA, 2020 [Dostęp 17.02.2021]. Dostępny w: https://www.antykorupcja.gov.pl/ak/analizy-i-raporty/rankingi-korupcji/14017,Obszary-przestepczosci-korupcyjnej-w-Polsce-w-latach-20182019.html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9. </a:t>
            </a:r>
            <a:r>
              <a:rPr lang="pl-PL" alt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Postępska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J., Korupcja i wszystko, co musisz o niej wiedzieć [online]. Akademia </a:t>
            </a:r>
            <a:r>
              <a:rPr lang="pl-PL" alt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Compliance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2019. [Dostęp 17.02.2021]. Dostępny w: https://</a:t>
            </a: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www.youtube.com/watch?v=ZGWXaW9Ig5s</a:t>
            </a:r>
            <a:endParaRPr lang="pl-PL" altLang="pl-PL" sz="10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8783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8E6C-D967-4E95-BE52-71F78EAD240A}" type="slidenum">
              <a:rPr lang="pl-PL" smtClean="0"/>
              <a:t>29</a:t>
            </a:fld>
            <a:endParaRPr lang="pl-PL"/>
          </a:p>
        </p:txBody>
      </p:sp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704538" y="910814"/>
            <a:ext cx="7600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Bibliografia </a:t>
            </a:r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cd.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704538" y="1431161"/>
            <a:ext cx="8232293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10. Rządowy Program Przeciwdziałania Korupcji na lata 2018-2020 [online]. [Dostęp 17.02.2021]. Dostępny w: https://cba.gov.pl/pl/antykorupc/rzadowy-program-przeciw/3409,Rzadowy-Program-Przeciwdzialania-Korupcji-na-lata-2018-2020.html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11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Stachowicz-</a:t>
            </a:r>
            <a:r>
              <a:rPr lang="pl-PL" alt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Stanusch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A.,  Sworowska A. Oblicza korupcji: formy i typy </a:t>
            </a:r>
            <a:r>
              <a:rPr lang="pl-PL" altLang="pl-PL" sz="1000" dirty="0" err="1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zachowań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Organizacja i Zarządzanie 2012, nr 1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12. </a:t>
            </a: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Ustawa 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 dnia 6 czerwca 1997 r. Kodeks karny. Dz. U. </a:t>
            </a: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1997 nr 88 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poz. </a:t>
            </a: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553 z </a:t>
            </a:r>
            <a:r>
              <a:rPr lang="pl-PL" altLang="pl-PL" sz="1000" dirty="0" err="1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późn</a:t>
            </a: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zm.</a:t>
            </a:r>
            <a:endParaRPr lang="pl-PL" altLang="pl-PL" sz="10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16. Ustawa z dnia 9 czerwca 2006 r. o Centralnym Biurze Antykorupcyjnym </a:t>
            </a: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Dz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U.2006 nr 104 poz</a:t>
            </a: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708 z </a:t>
            </a:r>
            <a:r>
              <a:rPr lang="pl-PL" altLang="pl-PL" sz="1000" dirty="0" err="1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późn</a:t>
            </a:r>
            <a:r>
              <a:rPr lang="pl-PL" altLang="pl-PL" sz="1000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zm.</a:t>
            </a:r>
            <a:endParaRPr lang="pl-PL" altLang="pl-PL" sz="10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17. Wielki słownik języka polskiego / pod red. S. Dubisza. T.2. Warszawa: Wydaw. Nauk. PWN, 2003</a:t>
            </a:r>
          </a:p>
          <a:p>
            <a:pPr>
              <a:lnSpc>
                <a:spcPct val="150000"/>
              </a:lnSpc>
              <a:defRPr/>
            </a:pPr>
            <a:r>
              <a:rPr lang="pl-PL" altLang="pl-PL" sz="1000" dirty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18. Wielki słownik wyrazów obcych PWN / pod red. M. Bańki. Warszawa: Wydaw. Nauk. PWN, 2003</a:t>
            </a:r>
          </a:p>
          <a:p>
            <a:pPr>
              <a:lnSpc>
                <a:spcPct val="150000"/>
              </a:lnSpc>
              <a:defRPr/>
            </a:pPr>
            <a:endParaRPr lang="pl-PL" altLang="pl-PL" sz="1000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2007233" y="6122997"/>
            <a:ext cx="5233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1000" dirty="0">
                <a:solidFill>
                  <a:prstClr val="black"/>
                </a:solidFill>
              </a:rPr>
              <a:t>Źródło: </a:t>
            </a:r>
            <a:r>
              <a:rPr lang="pl-PL" sz="1000" dirty="0">
                <a:solidFill>
                  <a:prstClr val="black"/>
                </a:solidFill>
                <a:hlinkClick r:id="rId3"/>
              </a:rPr>
              <a:t>https://www.prawo.pl/samorzad/kolejne-aresztowanie-wz-korupcja-w-zarzadzie-drog-w-nowym-targu,234464.html</a:t>
            </a:r>
            <a:r>
              <a:rPr lang="pl-PL" sz="1000" dirty="0">
                <a:solidFill>
                  <a:prstClr val="black"/>
                </a:solidFill>
              </a:rPr>
              <a:t> </a:t>
            </a:r>
            <a:r>
              <a:rPr lang="pl-PL" sz="1000" dirty="0" smtClean="0">
                <a:solidFill>
                  <a:prstClr val="black"/>
                </a:solidFill>
              </a:rPr>
              <a:t> [</a:t>
            </a:r>
            <a:r>
              <a:rPr lang="pl-PL" sz="1000" dirty="0">
                <a:solidFill>
                  <a:prstClr val="black"/>
                </a:solidFill>
              </a:rPr>
              <a:t>dostęp 17.02.2021]</a:t>
            </a:r>
            <a:endParaRPr lang="pl-PL" sz="1000" dirty="0">
              <a:solidFill>
                <a:prstClr val="black"/>
              </a:solidFill>
            </a:endParaRPr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291" y="3443871"/>
            <a:ext cx="4858933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44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>
            <a:off x="3415554" y="523591"/>
            <a:ext cx="55212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I. Sójkowska – szkolenie wewnętrzne „Polityka antykorupcyjna PŁ”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117471" y="1353047"/>
            <a:ext cx="4795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solidFill>
                  <a:srgbClr val="92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Korupcja w krzywym zwierciadle</a:t>
            </a:r>
            <a:endParaRPr lang="pl-PL" dirty="0">
              <a:solidFill>
                <a:srgbClr val="92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646546" y="5744710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1200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E9E5D293-C913-44DE-B50C-B30DB4EDF692}"/>
              </a:ext>
            </a:extLst>
          </p:cNvPr>
          <p:cNvSpPr/>
          <p:nvPr/>
        </p:nvSpPr>
        <p:spPr>
          <a:xfrm>
            <a:off x="1701209" y="2690336"/>
            <a:ext cx="61060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b="1" dirty="0" err="1" smtClean="0">
                <a:solidFill>
                  <a:srgbClr val="920000"/>
                </a:solidFill>
              </a:rPr>
              <a:t>Backdoor</a:t>
            </a:r>
            <a:r>
              <a:rPr lang="pl-PL" sz="1600" b="1" dirty="0" smtClean="0">
                <a:solidFill>
                  <a:srgbClr val="920000"/>
                </a:solidFill>
              </a:rPr>
              <a:t> </a:t>
            </a:r>
            <a:r>
              <a:rPr lang="pl-PL" sz="1600" b="1" dirty="0">
                <a:solidFill>
                  <a:srgbClr val="920000"/>
                </a:solidFill>
              </a:rPr>
              <a:t>- Wyjście awaryjne | </a:t>
            </a:r>
            <a:r>
              <a:rPr lang="pl-PL" sz="1600" b="1" dirty="0" smtClean="0">
                <a:solidFill>
                  <a:srgbClr val="920000"/>
                </a:solidFill>
              </a:rPr>
              <a:t>Łapówka / </a:t>
            </a:r>
            <a:r>
              <a:rPr lang="pl-PL" sz="1600" b="1" dirty="0" err="1" smtClean="0">
                <a:solidFill>
                  <a:srgbClr val="920000"/>
                </a:solidFill>
              </a:rPr>
              <a:t>Comedy</a:t>
            </a:r>
            <a:r>
              <a:rPr lang="pl-PL" sz="1600" b="1" dirty="0" smtClean="0">
                <a:solidFill>
                  <a:srgbClr val="920000"/>
                </a:solidFill>
              </a:rPr>
              <a:t> Central Polska</a:t>
            </a:r>
            <a:endParaRPr lang="pl-PL" sz="1600" b="1" dirty="0">
              <a:solidFill>
                <a:srgbClr val="920000"/>
              </a:solidFill>
            </a:endParaRPr>
          </a:p>
          <a:p>
            <a:r>
              <a:rPr lang="pl-PL" sz="1600" dirty="0" smtClean="0">
                <a:hlinkClick r:id="rId3"/>
              </a:rPr>
              <a:t>https</a:t>
            </a:r>
            <a:r>
              <a:rPr lang="pl-PL" sz="1600" dirty="0">
                <a:hlinkClick r:id="rId3"/>
              </a:rPr>
              <a:t>://</a:t>
            </a:r>
            <a:r>
              <a:rPr lang="pl-PL" sz="1600" dirty="0" smtClean="0">
                <a:hlinkClick r:id="rId3"/>
              </a:rPr>
              <a:t>youtu.be/rliUkMjbH3s</a:t>
            </a:r>
            <a:endParaRPr lang="pl-PL" sz="1600" dirty="0" smtClean="0"/>
          </a:p>
          <a:p>
            <a:endParaRPr lang="pl-PL" sz="1600" dirty="0"/>
          </a:p>
        </p:txBody>
      </p:sp>
    </p:spTree>
    <p:extLst>
      <p:ext uri="{BB962C8B-B14F-4D97-AF65-F5344CB8AC3E}">
        <p14:creationId xmlns:p14="http://schemas.microsoft.com/office/powerpoint/2010/main" val="197054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/>
          <p:cNvSpPr txBox="1">
            <a:spLocks/>
          </p:cNvSpPr>
          <p:nvPr/>
        </p:nvSpPr>
        <p:spPr>
          <a:xfrm>
            <a:off x="2385752" y="2934708"/>
            <a:ext cx="6700058" cy="3673909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baseline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l"/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Postępuj uczciwie!</a:t>
            </a:r>
          </a:p>
          <a:p>
            <a:pPr algn="l"/>
            <a:endParaRPr lang="pl-PL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pl-P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Zadbaj o transparentność swoich działań!</a:t>
            </a:r>
          </a:p>
          <a:p>
            <a:pPr algn="l"/>
            <a:endParaRPr lang="pl-PL" sz="2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endParaRPr lang="pl-PL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ytuł 1"/>
          <p:cNvSpPr txBox="1">
            <a:spLocks/>
          </p:cNvSpPr>
          <p:nvPr/>
        </p:nvSpPr>
        <p:spPr>
          <a:xfrm>
            <a:off x="4957150" y="5814906"/>
            <a:ext cx="48730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l-P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C410D5-3823-4F0B-9224-F76361697374}"/>
              </a:ext>
            </a:extLst>
          </p:cNvPr>
          <p:cNvSpPr txBox="1"/>
          <p:nvPr/>
        </p:nvSpPr>
        <p:spPr>
          <a:xfrm>
            <a:off x="7030529" y="5997494"/>
            <a:ext cx="18863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dirty="0" smtClean="0"/>
              <a:t>Iwona Sójkowska </a:t>
            </a:r>
            <a:r>
              <a:rPr lang="en-US" dirty="0" smtClean="0"/>
              <a:t>CC </a:t>
            </a:r>
            <a:r>
              <a:rPr lang="en-US" dirty="0"/>
              <a:t>BY-SA 4.0</a:t>
            </a:r>
          </a:p>
        </p:txBody>
      </p:sp>
    </p:spTree>
    <p:extLst>
      <p:ext uri="{BB962C8B-B14F-4D97-AF65-F5344CB8AC3E}">
        <p14:creationId xmlns:p14="http://schemas.microsoft.com/office/powerpoint/2010/main" val="207864234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13870165B385544A19B85AD4DA94D25" ma:contentTypeVersion="14" ma:contentTypeDescription="Utwórz nowy dokument." ma:contentTypeScope="" ma:versionID="2046c2171564b94fdbbc48d5c321e6b7">
  <xsd:schema xmlns:xsd="http://www.w3.org/2001/XMLSchema" xmlns:xs="http://www.w3.org/2001/XMLSchema" xmlns:p="http://schemas.microsoft.com/office/2006/metadata/properties" xmlns:ns3="bc7ccdc7-f86e-4ade-86be-1c3a10afd2d1" xmlns:ns4="91e65581-717d-4da5-a3c3-d52dcdc7879b" targetNamespace="http://schemas.microsoft.com/office/2006/metadata/properties" ma:root="true" ma:fieldsID="cb15dc9cc6d44ffca9518e098331eca5" ns3:_="" ns4:_="">
    <xsd:import namespace="bc7ccdc7-f86e-4ade-86be-1c3a10afd2d1"/>
    <xsd:import namespace="91e65581-717d-4da5-a3c3-d52dcdc7879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7ccdc7-f86e-4ade-86be-1c3a10afd2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e65581-717d-4da5-a3c3-d52dcdc7879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8EE4A73-0B75-43B8-A4B9-5FFBC7B82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7ccdc7-f86e-4ade-86be-1c3a10afd2d1"/>
    <ds:schemaRef ds:uri="91e65581-717d-4da5-a3c3-d52dcdc787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4564CE-CADE-4CD7-9E82-92E736E6EF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453994-B724-4511-A03B-83A8D42EE428}">
  <ds:schemaRefs>
    <ds:schemaRef ds:uri="http://schemas.microsoft.com/office/infopath/2007/PartnerControls"/>
    <ds:schemaRef ds:uri="bc7ccdc7-f86e-4ade-86be-1c3a10afd2d1"/>
    <ds:schemaRef ds:uri="http://purl.org/dc/elements/1.1/"/>
    <ds:schemaRef ds:uri="http://schemas.microsoft.com/office/2006/metadata/properties"/>
    <ds:schemaRef ds:uri="91e65581-717d-4da5-a3c3-d52dcdc7879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3100</TotalTime>
  <Words>2766</Words>
  <Application>Microsoft Office PowerPoint</Application>
  <PresentationFormat>Pokaz na ekranie (4:3)</PresentationFormat>
  <Paragraphs>359</Paragraphs>
  <Slides>31</Slides>
  <Notes>31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8" baseType="lpstr">
      <vt:lpstr>Adobe Fangsong Std R</vt:lpstr>
      <vt:lpstr>Arial</vt:lpstr>
      <vt:lpstr>Calibri</vt:lpstr>
      <vt:lpstr>Calibri Light</vt:lpstr>
      <vt:lpstr>Helvetica</vt:lpstr>
      <vt:lpstr>Verdana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userbgpl</dc:creator>
  <cp:lastModifiedBy>Iwona Sójkowska B</cp:lastModifiedBy>
  <cp:revision>257</cp:revision>
  <cp:lastPrinted>2022-05-19T12:12:58Z</cp:lastPrinted>
  <dcterms:created xsi:type="dcterms:W3CDTF">2018-05-28T08:12:21Z</dcterms:created>
  <dcterms:modified xsi:type="dcterms:W3CDTF">2022-05-20T12:06:51Z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0x010100013870165B385544A19B85AD4DA94D25</vt:lpwstr>
  </property>
</Properties>
</file>