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269" r:id="rId4"/>
    <p:sldId id="287" r:id="rId5"/>
    <p:sldId id="262" r:id="rId6"/>
    <p:sldId id="288" r:id="rId7"/>
    <p:sldId id="289" r:id="rId8"/>
    <p:sldId id="259" r:id="rId9"/>
    <p:sldId id="270" r:id="rId10"/>
    <p:sldId id="261" r:id="rId11"/>
    <p:sldId id="264" r:id="rId12"/>
    <p:sldId id="263" r:id="rId13"/>
    <p:sldId id="267" r:id="rId14"/>
    <p:sldId id="273" r:id="rId15"/>
    <p:sldId id="271" r:id="rId16"/>
    <p:sldId id="277" r:id="rId17"/>
    <p:sldId id="272" r:id="rId18"/>
    <p:sldId id="282" r:id="rId19"/>
    <p:sldId id="278" r:id="rId20"/>
    <p:sldId id="284" r:id="rId21"/>
    <p:sldId id="301" r:id="rId22"/>
    <p:sldId id="281" r:id="rId23"/>
    <p:sldId id="300" r:id="rId24"/>
    <p:sldId id="290" r:id="rId25"/>
    <p:sldId id="291" r:id="rId26"/>
    <p:sldId id="279" r:id="rId27"/>
    <p:sldId id="293" r:id="rId28"/>
    <p:sldId id="292" r:id="rId29"/>
    <p:sldId id="285" r:id="rId30"/>
    <p:sldId id="280" r:id="rId31"/>
    <p:sldId id="286" r:id="rId32"/>
    <p:sldId id="294" r:id="rId33"/>
    <p:sldId id="283" r:id="rId34"/>
    <p:sldId id="295" r:id="rId35"/>
    <p:sldId id="296" r:id="rId36"/>
    <p:sldId id="276" r:id="rId37"/>
    <p:sldId id="299" r:id="rId38"/>
    <p:sldId id="298" r:id="rId39"/>
    <p:sldId id="306" r:id="rId40"/>
    <p:sldId id="308" r:id="rId41"/>
    <p:sldId id="268" r:id="rId42"/>
    <p:sldId id="304" r:id="rId43"/>
    <p:sldId id="307" r:id="rId44"/>
    <p:sldId id="305" r:id="rId45"/>
    <p:sldId id="303" r:id="rId46"/>
    <p:sldId id="260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999"/>
    <a:srgbClr val="82368C"/>
    <a:srgbClr val="F18616"/>
    <a:srgbClr val="CAA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243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2C252-8041-4426-9CDF-9810032E1C16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A9D03-FFB4-4D4E-88D0-758440A5C2E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9664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034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9400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557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1379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34031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692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4175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0336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20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7209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7745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B13FF-9251-4DD1-8578-7270527451D3}" type="datetimeFigureOut">
              <a:rPr lang="pl-PL" smtClean="0"/>
              <a:t>2020-05-13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EA00F-CF3F-4811-B15D-3EB6EBC989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736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oodle.umk.pl/BU/course/view.php?id=1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kursy.okno.pw.edu.pl/course/index.php?categoryid=1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cel.agh.edu.pl/webinaroteka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ourses.lumenlearning.com/informationliteracy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LQP_S076tAQh2hDF0RTMxhN8zepRXIlY/view?usp=sharing" TargetMode="External"/><Relationship Id="rId2" Type="http://schemas.openxmlformats.org/officeDocument/2006/relationships/hyperlink" Target="iframe%20width=%22960%22%20height=%22540%22%20src=%22https:/web.microsoftstream.com/embed/channel/4a34137c-47bf-4f55-8ee2-f19af95b2e3f?sort=trending%22%20allowfullscreen%20style='border:none;'%3e%3c\ifram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textbooks.open.tudelft.nl/" TargetMode="External"/><Relationship Id="rId13" Type="http://schemas.openxmlformats.org/officeDocument/2006/relationships/image" Target="../media/image3.svg"/><Relationship Id="rId3" Type="http://schemas.openxmlformats.org/officeDocument/2006/relationships/hyperlink" Target="https://koed.org.pl/" TargetMode="External"/><Relationship Id="rId7" Type="http://schemas.openxmlformats.org/officeDocument/2006/relationships/hyperlink" Target="https://www.intechopen.com/books" TargetMode="External"/><Relationship Id="rId12" Type="http://schemas.openxmlformats.org/officeDocument/2006/relationships/image" Target="../media/image2.png"/><Relationship Id="rId2" Type="http://schemas.openxmlformats.org/officeDocument/2006/relationships/hyperlink" Target="https://www.navoica.pl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stax.org/subjects" TargetMode="External"/><Relationship Id="rId11" Type="http://schemas.openxmlformats.org/officeDocument/2006/relationships/hyperlink" Target="https://smart.servier.com/" TargetMode="External"/><Relationship Id="rId5" Type="http://schemas.openxmlformats.org/officeDocument/2006/relationships/hyperlink" Target="https://amu.edu.pl/dla-mediow/komunikaty-prasowe/edukacja-w-czasach-pandemii-e-book-dla-nauczycieli-na-nietypowe-czasy?fbclid=IwAR2QxsMJeZCoycrEa2cd0z3jzPaux-5dPzHc0uquym1h7FDGXmMmQNPtxac" TargetMode="External"/><Relationship Id="rId10" Type="http://schemas.openxmlformats.org/officeDocument/2006/relationships/hyperlink" Target="https://open.bccampus.ca/" TargetMode="External"/><Relationship Id="rId4" Type="http://schemas.openxmlformats.org/officeDocument/2006/relationships/hyperlink" Target="https://uwolnijnauke.pl/" TargetMode="External"/><Relationship Id="rId9" Type="http://schemas.openxmlformats.org/officeDocument/2006/relationships/hyperlink" Target="https://open.umn.edu/opentextbooks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hyperlink" Target="https://www.biblioteki.org/webinaria.html" TargetMode="External"/><Relationship Id="rId7" Type="http://schemas.openxmlformats.org/officeDocument/2006/relationships/image" Target="../media/image2.png"/><Relationship Id="rId2" Type="http://schemas.openxmlformats.org/officeDocument/2006/relationships/hyperlink" Target="https://www.ebsco.com/e/pl-pl/blog/podsumowanie-dyskusji-biblioteka-w-internecie-zdalna-praca-bibliotekarzy-ws?utm_medium=email&amp;utm_source=acad_cp_pl&amp;utm_campaign=acad_recap-webinar2-sharing-experience-remote-work_20200428&amp;mkt_tok=eyJpIjoiWkRkbE1qSXpNekUzT0RObCIsInQiOiJYWmRhblFMeGQ0TVMydU5mWEd4V3VsT0FVWUF6Wm1sWWFBaXloWjluOGtsb0N5WFFHckt3bGRhSE83UFdZc2x2ZVhLS0E4WEhvNFNKTGdGSUUwQUVyNUVITTFXQVIyTW5WQ1o0ZytXSWl2S21JUTdtQTFwV3hzbURRUllFeE9JUCJ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fb.sbp.pl/afbn/materialy" TargetMode="External"/><Relationship Id="rId5" Type="http://schemas.openxmlformats.org/officeDocument/2006/relationships/hyperlink" Target="https://www.slideshare.net/sabinacisek/jak-skutecznie-pozyskiwa-informacje-w-internecie-wykorzystanie-zasobw-deep-web-w-praktyce" TargetMode="External"/><Relationship Id="rId4" Type="http://schemas.openxmlformats.org/officeDocument/2006/relationships/hyperlink" Target="http://www.ebib.pl/" TargetMode="Externa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inkscape.org/" TargetMode="External"/><Relationship Id="rId7" Type="http://schemas.openxmlformats.org/officeDocument/2006/relationships/hyperlink" Target="https://omeka.org/" TargetMode="External"/><Relationship Id="rId2" Type="http://schemas.openxmlformats.org/officeDocument/2006/relationships/hyperlink" Target="https://www.slideshare.ne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sa.archiwa.org/czym-jest-osa" TargetMode="External"/><Relationship Id="rId5" Type="http://schemas.openxmlformats.org/officeDocument/2006/relationships/hyperlink" Target="https://genial.ly/login?backTo=https://app.genial.ly/" TargetMode="External"/><Relationship Id="rId4" Type="http://schemas.openxmlformats.org/officeDocument/2006/relationships/hyperlink" Target="https://www.openshot.org/" TargetMode="External"/><Relationship Id="rId9" Type="http://schemas.openxmlformats.org/officeDocument/2006/relationships/image" Target="../media/image3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UUEZMC94rm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bibojs.pl/index.php/ebib/inde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bib.pl/?page_id=6226" TargetMode="External"/><Relationship Id="rId5" Type="http://schemas.openxmlformats.org/officeDocument/2006/relationships/hyperlink" Target="mailto:iwona.sojkowska@ebib.pl" TargetMode="Externa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17C41D84-4602-4042-A7B7-967283EBB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28035" y="1781"/>
            <a:ext cx="3815965" cy="6854438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D7BFE1FE-4FB4-4870-B936-991BA2B2C2EF}"/>
              </a:ext>
            </a:extLst>
          </p:cNvPr>
          <p:cNvSpPr txBox="1"/>
          <p:nvPr/>
        </p:nvSpPr>
        <p:spPr>
          <a:xfrm>
            <a:off x="273403" y="2286000"/>
            <a:ext cx="67482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5400" dirty="0" err="1"/>
              <a:t>Zdo</a:t>
            </a:r>
            <a:r>
              <a:rPr lang="pl-PL" sz="5400" dirty="0"/>
              <a:t>(a)lny bibliotekarz w bibliotece naukowej</a:t>
            </a:r>
            <a:endParaRPr lang="en-GB" sz="5400" b="1" dirty="0">
              <a:latin typeface="rubik"/>
            </a:endParaRPr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BD6613CA-42CD-4639-8EF9-09F8DBB6091C}"/>
              </a:ext>
            </a:extLst>
          </p:cNvPr>
          <p:cNvCxnSpPr>
            <a:cxnSpLocks/>
          </p:cNvCxnSpPr>
          <p:nvPr/>
        </p:nvCxnSpPr>
        <p:spPr>
          <a:xfrm>
            <a:off x="1185620" y="4353022"/>
            <a:ext cx="906651" cy="0"/>
          </a:xfrm>
          <a:prstGeom prst="line">
            <a:avLst/>
          </a:prstGeom>
          <a:ln w="66675">
            <a:solidFill>
              <a:srgbClr val="F1861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a 11">
            <a:extLst>
              <a:ext uri="{FF2B5EF4-FFF2-40B4-BE49-F238E27FC236}">
                <a16:creationId xmlns:a16="http://schemas.microsoft.com/office/drawing/2014/main" id="{10FB97A6-1908-431A-9CB7-A00EED0F1C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8BE343E9-1A5B-4630-95FA-59A4B03E8731}"/>
              </a:ext>
            </a:extLst>
          </p:cNvPr>
          <p:cNvSpPr txBox="1"/>
          <p:nvPr/>
        </p:nvSpPr>
        <p:spPr>
          <a:xfrm>
            <a:off x="1332089" y="5226756"/>
            <a:ext cx="2030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dr Iwona Sójkowska</a:t>
            </a:r>
          </a:p>
        </p:txBody>
      </p:sp>
    </p:spTree>
    <p:extLst>
      <p:ext uri="{BB962C8B-B14F-4D97-AF65-F5344CB8AC3E}">
        <p14:creationId xmlns:p14="http://schemas.microsoft.com/office/powerpoint/2010/main" val="931622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EF990D-77FF-4FA2-BA86-6B0B485EA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5072" y="2911597"/>
            <a:ext cx="5756652" cy="2906821"/>
          </a:xfrm>
        </p:spPr>
        <p:txBody>
          <a:bodyPr>
            <a:normAutofit/>
          </a:bodyPr>
          <a:lstStyle/>
          <a:p>
            <a:pPr marL="457200" indent="-457200">
              <a:buClr>
                <a:srgbClr val="414999"/>
              </a:buClr>
              <a:buSzPct val="90000"/>
              <a:buFont typeface="+mj-lt"/>
              <a:buAutoNum type="arabicPeriod"/>
            </a:pPr>
            <a:r>
              <a:rPr lang="pl-PL" sz="1600" dirty="0">
                <a:cs typeface="rubik" panose="00000500000000000000" pitchFamily="2" charset="-79"/>
              </a:rPr>
              <a:t>Nasza bibliotekarska codzienność</a:t>
            </a:r>
            <a:endParaRPr lang="da-DK" sz="1600" dirty="0">
              <a:cs typeface="rubik" panose="00000500000000000000" pitchFamily="2" charset="-79"/>
            </a:endParaRPr>
          </a:p>
          <a:p>
            <a:pPr marL="457200" indent="-457200">
              <a:buClr>
                <a:srgbClr val="414999"/>
              </a:buClr>
              <a:buSzPct val="90000"/>
              <a:buFont typeface="+mj-lt"/>
              <a:buAutoNum type="arabicPeriod"/>
            </a:pPr>
            <a:r>
              <a:rPr lang="pl-PL" sz="1600" dirty="0">
                <a:cs typeface="rubik" panose="00000500000000000000" pitchFamily="2" charset="-79"/>
              </a:rPr>
              <a:t>Otwartość – zacznijmy od siebie</a:t>
            </a:r>
            <a:endParaRPr lang="en-GB" sz="1600" dirty="0">
              <a:cs typeface="rubik" panose="00000500000000000000" pitchFamily="2" charset="-79"/>
            </a:endParaRPr>
          </a:p>
          <a:p>
            <a:pPr marL="457200" indent="-457200">
              <a:buClr>
                <a:srgbClr val="414999"/>
              </a:buClr>
              <a:buSzPct val="90000"/>
              <a:buFont typeface="+mj-lt"/>
              <a:buAutoNum type="arabicPeriod"/>
            </a:pPr>
            <a:r>
              <a:rPr lang="pl-PL" sz="1600" dirty="0">
                <a:cs typeface="rubik" panose="00000500000000000000" pitchFamily="2" charset="-79"/>
              </a:rPr>
              <a:t>Otwartość – czyli czego potrzebują nasi użytkownicy?</a:t>
            </a:r>
            <a:endParaRPr lang="en-GB" sz="1600" dirty="0">
              <a:cs typeface="rubik" panose="00000500000000000000" pitchFamily="2" charset="-79"/>
            </a:endParaRPr>
          </a:p>
          <a:p>
            <a:pPr marL="457200" indent="-457200">
              <a:buClr>
                <a:srgbClr val="414999"/>
              </a:buClr>
              <a:buSzPct val="90000"/>
              <a:buFont typeface="+mj-lt"/>
              <a:buAutoNum type="arabicPeriod"/>
            </a:pPr>
            <a:r>
              <a:rPr lang="pl-PL" sz="1600" dirty="0">
                <a:cs typeface="rubik" panose="00000500000000000000" pitchFamily="2" charset="-79"/>
              </a:rPr>
              <a:t>Twórczość edukacyjna bibliotekarzy</a:t>
            </a:r>
            <a:endParaRPr lang="en-GB" sz="1600" dirty="0">
              <a:cs typeface="rubik" panose="00000500000000000000" pitchFamily="2" charset="-79"/>
            </a:endParaRPr>
          </a:p>
          <a:p>
            <a:pPr marL="457200" indent="-457200">
              <a:buClr>
                <a:srgbClr val="414999"/>
              </a:buClr>
              <a:buSzPct val="90000"/>
              <a:buFont typeface="+mj-lt"/>
              <a:buAutoNum type="arabicPeriod"/>
            </a:pPr>
            <a:r>
              <a:rPr lang="pl-PL" sz="1600" dirty="0">
                <a:cs typeface="rubik" panose="00000500000000000000" pitchFamily="2" charset="-79"/>
              </a:rPr>
              <a:t>Z czego możemy korzystać, co możemy polecać?</a:t>
            </a:r>
          </a:p>
          <a:p>
            <a:pPr marL="457200" indent="-457200">
              <a:buClr>
                <a:srgbClr val="414999"/>
              </a:buClr>
              <a:buSzPct val="90000"/>
              <a:buFont typeface="+mj-lt"/>
              <a:buAutoNum type="arabicPeriod"/>
            </a:pPr>
            <a:r>
              <a:rPr lang="pl-PL" sz="1600" dirty="0">
                <a:cs typeface="rubik" panose="00000500000000000000" pitchFamily="2" charset="-79"/>
              </a:rPr>
              <a:t>Zaplanujmy przyszłość…</a:t>
            </a:r>
          </a:p>
          <a:p>
            <a:pPr marL="0" indent="0">
              <a:buClr>
                <a:srgbClr val="414999"/>
              </a:buClr>
              <a:buSzPct val="90000"/>
              <a:buNone/>
            </a:pPr>
            <a:endParaRPr lang="en-GB" sz="1600" dirty="0">
              <a:latin typeface="rubik" panose="00000500000000000000" pitchFamily="2" charset="-79"/>
              <a:cs typeface="rubik" panose="00000500000000000000" pitchFamily="2" charset="-79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62BF49A-C31B-42CD-B21A-CC104B68D90F}"/>
              </a:ext>
            </a:extLst>
          </p:cNvPr>
          <p:cNvSpPr txBox="1"/>
          <p:nvPr/>
        </p:nvSpPr>
        <p:spPr>
          <a:xfrm>
            <a:off x="1611824" y="2101508"/>
            <a:ext cx="4525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Plan</a:t>
            </a:r>
            <a:endParaRPr lang="pl-PL" sz="2800" b="1" dirty="0">
              <a:solidFill>
                <a:srgbClr val="FF0000"/>
              </a:solidFill>
            </a:endParaRP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4FBBD95D-F245-4E98-A525-CF6DBBE27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09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810" y="3018194"/>
            <a:ext cx="3488426" cy="25332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sz="2100" dirty="0"/>
              <a:t>Wybierz obecny tryb pracy (wyniki uzyskane podczas </a:t>
            </a:r>
            <a:r>
              <a:rPr lang="pl-PL" sz="2100" dirty="0" err="1"/>
              <a:t>webinaru</a:t>
            </a:r>
            <a:r>
              <a:rPr lang="pl-PL" sz="2100" dirty="0"/>
              <a:t>; odpowiedziało 90% uczestników):</a:t>
            </a:r>
          </a:p>
          <a:p>
            <a:pPr marL="0" indent="0">
              <a:buNone/>
            </a:pPr>
            <a:endParaRPr lang="pl-PL" sz="2100" dirty="0"/>
          </a:p>
          <a:p>
            <a:pPr lvl="0"/>
            <a:r>
              <a:rPr lang="pl-PL" sz="2100" dirty="0"/>
              <a:t>pracuję zdalnie – 37%</a:t>
            </a:r>
          </a:p>
          <a:p>
            <a:pPr lvl="0"/>
            <a:r>
              <a:rPr lang="pl-PL" sz="2100" dirty="0"/>
              <a:t>pracuję w miejscu pracy – 15 %</a:t>
            </a:r>
          </a:p>
          <a:p>
            <a:pPr lvl="0"/>
            <a:r>
              <a:rPr lang="pl-PL" sz="2100" dirty="0"/>
              <a:t>pracuję w trybie mieszanych: zdalnie i w miejscu pracy – 30 %</a:t>
            </a:r>
          </a:p>
          <a:p>
            <a:pPr lvl="0"/>
            <a:r>
              <a:rPr lang="pl-PL" sz="2100" dirty="0"/>
              <a:t>pracowała/em zdalnie, obecnie pracuję w miejscu pracy – 9%</a:t>
            </a: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3428659" y="1426112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Ankieta – tryb pracy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FE9C6A2-4F62-4007-BA7F-E04616C6E4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791" y="2530046"/>
            <a:ext cx="4855286" cy="3236857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A3036F21-A8CF-4AE9-88C6-A31193ACFAD7}"/>
              </a:ext>
            </a:extLst>
          </p:cNvPr>
          <p:cNvSpPr/>
          <p:nvPr/>
        </p:nvSpPr>
        <p:spPr>
          <a:xfrm>
            <a:off x="3764844" y="5867149"/>
            <a:ext cx="5379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 err="1">
                <a:solidFill>
                  <a:srgbClr val="000000"/>
                </a:solidFill>
              </a:rPr>
              <a:t>Pixabay</a:t>
            </a:r>
            <a:r>
              <a:rPr lang="pl-PL" sz="1000" dirty="0">
                <a:solidFill>
                  <a:srgbClr val="000000"/>
                </a:solidFill>
              </a:rPr>
              <a:t> </a:t>
            </a:r>
            <a:r>
              <a:rPr lang="pl-PL" sz="1000" dirty="0">
                <a:solidFill>
                  <a:prstClr val="black"/>
                </a:solidFill>
              </a:rPr>
              <a:t>[online]. [Dostęp 5.05.2020]. </a:t>
            </a:r>
          </a:p>
          <a:p>
            <a:pPr lvl="0" algn="ctr"/>
            <a:r>
              <a:rPr lang="pl-PL" sz="1000" dirty="0">
                <a:solidFill>
                  <a:prstClr val="black"/>
                </a:solidFill>
              </a:rPr>
              <a:t>Dostępny w: https://pixabay.com/pl/illustrations/covid-19-praca-z-domu-kwarantanna-4938932/</a:t>
            </a:r>
          </a:p>
        </p:txBody>
      </p:sp>
    </p:spTree>
    <p:extLst>
      <p:ext uri="{BB962C8B-B14F-4D97-AF65-F5344CB8AC3E}">
        <p14:creationId xmlns:p14="http://schemas.microsoft.com/office/powerpoint/2010/main" val="394680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3674" y="3131528"/>
            <a:ext cx="5632815" cy="3280309"/>
          </a:xfrm>
        </p:spPr>
        <p:txBody>
          <a:bodyPr>
            <a:noAutofit/>
          </a:bodyPr>
          <a:lstStyle/>
          <a:p>
            <a:r>
              <a:rPr lang="pl-PL" sz="1600" dirty="0"/>
              <a:t>gromadzenie: niemal cały proces, od przyjmowania zamówień od czytelników, poprzez składanie zamówień u dostawców, rozliczanie faktur; w przypadku zasobów elektronicznych wszystkie procesy mogą przebiegać zdalnie</a:t>
            </a:r>
          </a:p>
          <a:p>
            <a:r>
              <a:rPr lang="pl-PL" sz="1600" dirty="0"/>
              <a:t>opracowanie: niemal cały proces, tworzenie opisów bibliograficznych nowych zbiorów, melioracja katalogu</a:t>
            </a:r>
          </a:p>
          <a:p>
            <a:r>
              <a:rPr lang="pl-PL" sz="1600" dirty="0"/>
              <a:t>kontrola księgozbioru: selekcja, wycofywanie opisów zdezaktualizowanych zbiorów</a:t>
            </a:r>
          </a:p>
          <a:p>
            <a:r>
              <a:rPr lang="pl-PL" sz="1600" dirty="0"/>
              <a:t>informacja naukowa, edukacja informacyjna, działalność dokumentacyjna, digitalizacja(?), </a:t>
            </a:r>
            <a:r>
              <a:rPr lang="pl-PL" sz="1600" dirty="0" err="1"/>
              <a:t>bibliometria</a:t>
            </a: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307406" y="1768502"/>
            <a:ext cx="7428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Nasza bibliotekarska codzienność… </a:t>
            </a:r>
          </a:p>
          <a:p>
            <a:r>
              <a:rPr lang="pl-PL" sz="2800" b="1" dirty="0">
                <a:solidFill>
                  <a:srgbClr val="414999"/>
                </a:solidFill>
              </a:rPr>
              <a:t>Jakie zadania możemy realizować zdalnie?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14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572000" y="6286062"/>
            <a:ext cx="38005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 err="1"/>
              <a:t>Beatarysuje</a:t>
            </a:r>
            <a:r>
              <a:rPr lang="pl-PL" sz="1000" dirty="0"/>
              <a:t>. W: Facebook [online]. [Dostęp 5.05.2020]. </a:t>
            </a:r>
          </a:p>
          <a:p>
            <a:r>
              <a:rPr lang="pl-PL" sz="1000" dirty="0"/>
              <a:t>Dostępny w: https://www.facebook.com/Beatarysuje/</a:t>
            </a:r>
          </a:p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900" y="4390271"/>
            <a:ext cx="3223647" cy="867770"/>
          </a:xfrm>
        </p:spPr>
        <p:txBody>
          <a:bodyPr>
            <a:normAutofit fontScale="92500" lnSpcReduction="20000"/>
          </a:bodyPr>
          <a:lstStyle/>
          <a:p>
            <a:r>
              <a:rPr lang="pl-PL" sz="1600" dirty="0"/>
              <a:t>realizujemy działalność kulturalną</a:t>
            </a:r>
          </a:p>
          <a:p>
            <a:pPr marL="0" indent="0">
              <a:buNone/>
            </a:pPr>
            <a:endParaRPr lang="pl-PL" sz="1600" dirty="0"/>
          </a:p>
          <a:p>
            <a:r>
              <a:rPr lang="pl-PL" sz="1600" dirty="0"/>
              <a:t>udostępniamy zbiory drukowane</a:t>
            </a:r>
          </a:p>
          <a:p>
            <a:endParaRPr lang="pl-PL" sz="18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662069" y="2007048"/>
            <a:ext cx="32468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Co z powodu pandemii robimy w ograniczonym zakresie?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a 11">
            <a:extLst>
              <a:ext uri="{FF2B5EF4-FFF2-40B4-BE49-F238E27FC236}">
                <a16:creationId xmlns:a16="http://schemas.microsoft.com/office/drawing/2014/main" id="{5EDA453A-A515-4E01-A4F7-9FEC81CEB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597F618-211C-4522-91E2-6269790BB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488" y="946872"/>
            <a:ext cx="3918679" cy="52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36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245699" y="6312101"/>
            <a:ext cx="48983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/>
              <a:t>Paczkomat. W: Wikipedia [online]. [Dostęp 5.05.2020]. </a:t>
            </a:r>
          </a:p>
          <a:p>
            <a:r>
              <a:rPr lang="pl-PL" sz="1000" dirty="0"/>
              <a:t>Dostępny w: https://pl.m.wikipedia.org/wiki/Plik:Doegnposten,_Lindholm_2010_(ubt).jpeg</a:t>
            </a:r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a 11">
            <a:extLst>
              <a:ext uri="{FF2B5EF4-FFF2-40B4-BE49-F238E27FC236}">
                <a16:creationId xmlns:a16="http://schemas.microsoft.com/office/drawing/2014/main" id="{5EDA453A-A515-4E01-A4F7-9FEC81CEB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DBB4C6B-757F-478D-B284-FDE7162FD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699" y="2429696"/>
            <a:ext cx="4898301" cy="3882405"/>
          </a:xfrm>
          <a:prstGeom prst="rect">
            <a:avLst/>
          </a:prstGeom>
        </p:spPr>
      </p:pic>
      <p:sp>
        <p:nvSpPr>
          <p:cNvPr id="13" name="Symbol zastępczy zawartości 12">
            <a:extLst>
              <a:ext uri="{FF2B5EF4-FFF2-40B4-BE49-F238E27FC236}">
                <a16:creationId xmlns:a16="http://schemas.microsoft.com/office/drawing/2014/main" id="{D33E958B-4BDA-4E1C-BA61-1CF960076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83654"/>
            <a:ext cx="2340328" cy="1292085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3F7ADAC-BA76-404E-B21A-B561B1D98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92" y="1667961"/>
            <a:ext cx="5461926" cy="3536597"/>
          </a:xfrm>
          <a:prstGeom prst="rect">
            <a:avLst/>
          </a:prstGeom>
        </p:spPr>
      </p:pic>
      <p:sp>
        <p:nvSpPr>
          <p:cNvPr id="15" name="Prostokąt 14">
            <a:extLst>
              <a:ext uri="{FF2B5EF4-FFF2-40B4-BE49-F238E27FC236}">
                <a16:creationId xmlns:a16="http://schemas.microsoft.com/office/drawing/2014/main" id="{31D4C86A-BB77-483E-8928-0B0BFA762251}"/>
              </a:ext>
            </a:extLst>
          </p:cNvPr>
          <p:cNvSpPr/>
          <p:nvPr/>
        </p:nvSpPr>
        <p:spPr>
          <a:xfrm>
            <a:off x="-483" y="5247864"/>
            <a:ext cx="41435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>
                <a:solidFill>
                  <a:prstClr val="black"/>
                </a:solidFill>
              </a:rPr>
              <a:t>Bankomaty </a:t>
            </a:r>
            <a:r>
              <a:rPr lang="pl-PL" sz="1000" dirty="0"/>
              <a:t>na dworcu Poznań Główny</a:t>
            </a:r>
            <a:r>
              <a:rPr lang="pl-PL" sz="1000" dirty="0">
                <a:solidFill>
                  <a:prstClr val="black"/>
                </a:solidFill>
              </a:rPr>
              <a:t> W: Wikipedia [online]. [Dostęp 5.05.2020]. Dostępny w: https://pl.m.wikipedia.org/wiki/Plik:Bankomaty_na_dworcu_Pozna%C5%84_G%C5%82%C3%B3wny_01.JPG</a:t>
            </a:r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D334C20A-AED9-406F-8D66-E822CD48BB6F}"/>
              </a:ext>
            </a:extLst>
          </p:cNvPr>
          <p:cNvSpPr/>
          <p:nvPr/>
        </p:nvSpPr>
        <p:spPr>
          <a:xfrm>
            <a:off x="6057420" y="1524000"/>
            <a:ext cx="11038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TAK…</a:t>
            </a:r>
            <a:r>
              <a:rPr lang="pl-PL" sz="2800" b="1" dirty="0">
                <a:solidFill>
                  <a:srgbClr val="414999"/>
                </a:solidFill>
                <a:latin typeface="rubik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4987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179020" y="6199516"/>
            <a:ext cx="4932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 err="1"/>
              <a:t>Wrzutnia</a:t>
            </a:r>
            <a:r>
              <a:rPr lang="pl-PL" sz="1000" dirty="0"/>
              <a:t> RFID. W: Wikipedia [online]. [Dostęp 5.05.2020]. </a:t>
            </a:r>
          </a:p>
          <a:p>
            <a:r>
              <a:rPr lang="pl-PL" sz="1000" dirty="0"/>
              <a:t>Dostępny w: https://pl.m.wikipedia.org/wiki/Plik:Doegnposten,_Lindholm_2010_(ubt).jpeg</a:t>
            </a:r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a 11">
            <a:extLst>
              <a:ext uri="{FF2B5EF4-FFF2-40B4-BE49-F238E27FC236}">
                <a16:creationId xmlns:a16="http://schemas.microsoft.com/office/drawing/2014/main" id="{5EDA453A-A515-4E01-A4F7-9FEC81CEB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15" name="Prostokąt 14">
            <a:extLst>
              <a:ext uri="{FF2B5EF4-FFF2-40B4-BE49-F238E27FC236}">
                <a16:creationId xmlns:a16="http://schemas.microsoft.com/office/drawing/2014/main" id="{31D4C86A-BB77-483E-8928-0B0BFA762251}"/>
              </a:ext>
            </a:extLst>
          </p:cNvPr>
          <p:cNvSpPr/>
          <p:nvPr/>
        </p:nvSpPr>
        <p:spPr>
          <a:xfrm>
            <a:off x="-483" y="5247864"/>
            <a:ext cx="414350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>
                <a:solidFill>
                  <a:prstClr val="black"/>
                </a:solidFill>
              </a:rPr>
              <a:t>Niecko M., </a:t>
            </a:r>
            <a:r>
              <a:rPr lang="pl-PL" sz="1000" dirty="0"/>
              <a:t>Przed biblioteką w Gdyni stanie książkomat. Będzie działał jak paczkomat </a:t>
            </a:r>
            <a:r>
              <a:rPr lang="pl-PL" sz="1000" dirty="0">
                <a:solidFill>
                  <a:prstClr val="black"/>
                </a:solidFill>
              </a:rPr>
              <a:t>[online]. [Dostęp 5.05.2020]. Dostępny w: https://trojmiasto.wyborcza.pl/trojmiasto/51,35612,24421091.html?i=18</a:t>
            </a:r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7EEFA2E-B4FF-4B23-B741-5C20B588C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7" y="1760423"/>
            <a:ext cx="4770655" cy="3185406"/>
          </a:xfrm>
          <a:prstGeom prst="rect">
            <a:avLst/>
          </a:prstGeom>
        </p:spPr>
      </p:pic>
      <p:sp>
        <p:nvSpPr>
          <p:cNvPr id="18" name="Symbol zastępczy zawartości 17">
            <a:extLst>
              <a:ext uri="{FF2B5EF4-FFF2-40B4-BE49-F238E27FC236}">
                <a16:creationId xmlns:a16="http://schemas.microsoft.com/office/drawing/2014/main" id="{6ADC3D93-8C28-444C-B9AB-737B96F3A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C6670728-128F-4746-BE7D-8E104E0E12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546" y="3600664"/>
            <a:ext cx="3810000" cy="2533650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63CE8AE5-47DC-422B-9E0D-A7E2F17B3683}"/>
              </a:ext>
            </a:extLst>
          </p:cNvPr>
          <p:cNvSpPr/>
          <p:nvPr/>
        </p:nvSpPr>
        <p:spPr>
          <a:xfrm>
            <a:off x="5544284" y="1825625"/>
            <a:ext cx="10438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2800" b="1" dirty="0">
                <a:solidFill>
                  <a:srgbClr val="414999"/>
                </a:solidFill>
              </a:rPr>
              <a:t>NIE!!!</a:t>
            </a:r>
            <a:endParaRPr lang="pl-P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031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2080164" y="5598082"/>
            <a:ext cx="304777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000000"/>
                </a:solidFill>
              </a:rPr>
              <a:t>Źródło: Archiwum Biblioteki PŁ</a:t>
            </a:r>
            <a:endParaRPr lang="fr-FR" sz="1000" dirty="0">
              <a:solidFill>
                <a:srgbClr val="000000"/>
              </a:solidFill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9423" y="3429000"/>
            <a:ext cx="2867377" cy="2877020"/>
          </a:xfrm>
        </p:spPr>
        <p:txBody>
          <a:bodyPr>
            <a:normAutofit/>
          </a:bodyPr>
          <a:lstStyle/>
          <a:p>
            <a:r>
              <a:rPr lang="pl-PL" sz="1600" dirty="0"/>
              <a:t>narzędzia do pracy: system biblioteczny, sprzęt, oprogramowanie do komunikacji i kształcenia</a:t>
            </a:r>
          </a:p>
          <a:p>
            <a:r>
              <a:rPr lang="pl-PL" sz="1600" dirty="0"/>
              <a:t>zasoby: zbiory drukowane i elektroniczne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5819423" y="2203107"/>
            <a:ext cx="3083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Co zapewnia nam pracodawca?</a:t>
            </a:r>
            <a:endParaRPr lang="pl-PL" sz="2800" b="1" dirty="0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a 11">
            <a:extLst>
              <a:ext uri="{FF2B5EF4-FFF2-40B4-BE49-F238E27FC236}">
                <a16:creationId xmlns:a16="http://schemas.microsoft.com/office/drawing/2014/main" id="{5EDA453A-A515-4E01-A4F7-9FEC81CEB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5" name="Obraz 4" descr="Obraz zawierający podłoże, wewnątrz, sufit, pomieszczenie&#10;&#10;Opis wygenerowany automatycznie">
            <a:extLst>
              <a:ext uri="{FF2B5EF4-FFF2-40B4-BE49-F238E27FC236}">
                <a16:creationId xmlns:a16="http://schemas.microsoft.com/office/drawing/2014/main" id="{3A045CC8-8905-42D2-9E33-69D8B883C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33" y="2101507"/>
            <a:ext cx="5094803" cy="339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4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403" y="2702244"/>
            <a:ext cx="4953353" cy="37556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W mojej bibliotece PRACĘ ZDALNĄ umożliwiają następujące systemy (wyniki uzyskane podczas </a:t>
            </a:r>
            <a:r>
              <a:rPr lang="pl-PL" sz="1600" dirty="0" err="1"/>
              <a:t>webinaru</a:t>
            </a:r>
            <a:r>
              <a:rPr lang="pl-PL" sz="1600" dirty="0"/>
              <a:t>; odpowiedziało 66% uczestników):</a:t>
            </a:r>
          </a:p>
          <a:p>
            <a:pPr marL="0" indent="0">
              <a:buNone/>
            </a:pPr>
            <a:endParaRPr lang="pl-PL" sz="1600" dirty="0"/>
          </a:p>
          <a:p>
            <a:pPr lvl="0"/>
            <a:r>
              <a:rPr lang="pl-PL" sz="1600" dirty="0"/>
              <a:t>biblioteczny – 36%</a:t>
            </a:r>
          </a:p>
          <a:p>
            <a:pPr lvl="0"/>
            <a:r>
              <a:rPr lang="pl-PL" sz="1600" dirty="0"/>
              <a:t>bibliograficzny – 15%</a:t>
            </a:r>
          </a:p>
          <a:p>
            <a:r>
              <a:rPr lang="pl-PL" sz="1600" dirty="0" err="1"/>
              <a:t>repozytoryjny</a:t>
            </a:r>
            <a:r>
              <a:rPr lang="pl-PL" sz="1600" dirty="0"/>
              <a:t> – 11%</a:t>
            </a:r>
          </a:p>
          <a:p>
            <a:r>
              <a:rPr lang="pl-PL" sz="1600" dirty="0"/>
              <a:t>system autoryzacji dostępu spoza sieci np. HAN – 17%</a:t>
            </a:r>
          </a:p>
          <a:p>
            <a:r>
              <a:rPr lang="pl-PL" sz="1600" dirty="0" err="1"/>
              <a:t>webinarowy</a:t>
            </a:r>
            <a:r>
              <a:rPr lang="pl-PL" sz="1600" dirty="0"/>
              <a:t> – 13%</a:t>
            </a:r>
          </a:p>
          <a:p>
            <a:pPr lvl="0"/>
            <a:r>
              <a:rPr lang="pl-PL" sz="1600" dirty="0"/>
              <a:t>e-learningowy – 14%</a:t>
            </a:r>
          </a:p>
          <a:p>
            <a:pPr lvl="0"/>
            <a:r>
              <a:rPr lang="pl-PL" sz="1600" dirty="0"/>
              <a:t>komunikacyjny w czasie rzeczywistym (np. MS </a:t>
            </a:r>
            <a:r>
              <a:rPr lang="pl-PL" sz="1600" dirty="0" err="1"/>
              <a:t>Teams</a:t>
            </a:r>
            <a:r>
              <a:rPr lang="pl-PL" sz="1600" dirty="0"/>
              <a:t>) – 32%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3025422" y="1223081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Ankieta – nasz </a:t>
            </a:r>
            <a:r>
              <a:rPr lang="pl-PL" sz="2800" b="1" dirty="0" err="1">
                <a:solidFill>
                  <a:srgbClr val="414999"/>
                </a:solidFill>
              </a:rPr>
              <a:t>support</a:t>
            </a:r>
            <a:endParaRPr lang="pl-PL" sz="2800" b="1" dirty="0">
              <a:solidFill>
                <a:srgbClr val="414999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6F827AC-84DC-43D9-B23E-7485B2154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959" y="1792354"/>
            <a:ext cx="3001281" cy="4607461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6C600289-EFC7-44E5-8059-7A683908B98A}"/>
              </a:ext>
            </a:extLst>
          </p:cNvPr>
          <p:cNvSpPr/>
          <p:nvPr/>
        </p:nvSpPr>
        <p:spPr>
          <a:xfrm>
            <a:off x="5574242" y="645789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 err="1">
                <a:solidFill>
                  <a:prstClr val="black"/>
                </a:solidFill>
              </a:rPr>
              <a:t>Piqsels</a:t>
            </a:r>
            <a:r>
              <a:rPr lang="pl-PL" sz="1000" dirty="0">
                <a:solidFill>
                  <a:prstClr val="black"/>
                </a:solidFill>
              </a:rPr>
              <a:t> [online]. [Dostęp 5.05.2020].  Dostępny w: https://www.piqsels.com/pl/public-domain-photo-jfcje</a:t>
            </a:r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97319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3408947" y="5516314"/>
            <a:ext cx="5663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/>
              <a:t>Kelly Sue </a:t>
            </a:r>
            <a:r>
              <a:rPr lang="pl-PL" sz="1000" dirty="0" err="1"/>
              <a:t>DeConnick</a:t>
            </a:r>
            <a:r>
              <a:rPr lang="pl-PL" sz="1000" dirty="0"/>
              <a:t>, </a:t>
            </a:r>
            <a:r>
              <a:rPr lang="pl-PL" sz="1000" dirty="0" err="1"/>
              <a:t>Peonies</a:t>
            </a:r>
            <a:r>
              <a:rPr lang="pl-PL" sz="1000" dirty="0"/>
              <a:t> on my </a:t>
            </a:r>
            <a:r>
              <a:rPr lang="pl-PL" sz="1000" dirty="0" err="1"/>
              <a:t>Desk</a:t>
            </a:r>
            <a:r>
              <a:rPr lang="pl-PL" sz="1000" dirty="0"/>
              <a:t>. W: </a:t>
            </a:r>
            <a:r>
              <a:rPr lang="pl-PL" sz="1000" dirty="0" err="1"/>
              <a:t>Flicr</a:t>
            </a:r>
            <a:r>
              <a:rPr lang="pl-PL" sz="1000" dirty="0"/>
              <a:t> [online]. [Dostęp 5.05.2020]. Dostępny w: https://flic.kr/p/eu3ti </a:t>
            </a:r>
          </a:p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092" y="3670652"/>
            <a:ext cx="3223647" cy="2877020"/>
          </a:xfrm>
        </p:spPr>
        <p:txBody>
          <a:bodyPr>
            <a:normAutofit/>
          </a:bodyPr>
          <a:lstStyle/>
          <a:p>
            <a:r>
              <a:rPr lang="pl-PL" sz="1600" dirty="0"/>
              <a:t>kreatywny potencjał np. w zakresie obsługi czytelników (zdalnie), prowadzenia działalności edukacyjnej w instytucji naukowej</a:t>
            </a:r>
          </a:p>
          <a:p>
            <a:r>
              <a:rPr lang="pl-PL" sz="1600" dirty="0"/>
              <a:t>wiedzę, doświadczenie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29834" y="2192566"/>
            <a:ext cx="32468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Co my zapewniamy pracodawcy?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a 11">
            <a:extLst>
              <a:ext uri="{FF2B5EF4-FFF2-40B4-BE49-F238E27FC236}">
                <a16:creationId xmlns:a16="http://schemas.microsoft.com/office/drawing/2014/main" id="{5EDA453A-A515-4E01-A4F7-9FEC81CEB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5" name="Obraz 4" descr="Obraz zawierający wewnątrz, stół, laptop, komputer&#10;&#10;Opis wygenerowany automatycznie">
            <a:extLst>
              <a:ext uri="{FF2B5EF4-FFF2-40B4-BE49-F238E27FC236}">
                <a16:creationId xmlns:a16="http://schemas.microsoft.com/office/drawing/2014/main" id="{5EDCB7A0-89BC-4995-9628-10B72DC0A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11" y="2323370"/>
            <a:ext cx="5550997" cy="312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99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022" y="2923821"/>
            <a:ext cx="1320800" cy="5870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" y="1688256"/>
            <a:ext cx="9143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Czego nauczyła nas obecna sytuacja?</a:t>
            </a: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Biblioteka zamknięta – bibliotekarz otwarty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12943D34-CD40-494E-AB3E-4C68F53D9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300" y="2642421"/>
            <a:ext cx="3114911" cy="3837333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39A441E-1BFC-4D49-90E9-B57DA73E69FC}"/>
              </a:ext>
            </a:extLst>
          </p:cNvPr>
          <p:cNvSpPr/>
          <p:nvPr/>
        </p:nvSpPr>
        <p:spPr>
          <a:xfrm>
            <a:off x="3059699" y="647987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 err="1">
                <a:solidFill>
                  <a:prstClr val="black"/>
                </a:solidFill>
              </a:rPr>
              <a:t>Beatarysuje</a:t>
            </a:r>
            <a:r>
              <a:rPr lang="pl-PL" sz="1000" dirty="0">
                <a:solidFill>
                  <a:prstClr val="black"/>
                </a:solidFill>
              </a:rPr>
              <a:t>. W: Facebook [online]. [Dostęp 5.05.2020]. </a:t>
            </a:r>
          </a:p>
          <a:p>
            <a:pPr lvl="0"/>
            <a:r>
              <a:rPr lang="pl-PL" sz="1000" dirty="0">
                <a:solidFill>
                  <a:prstClr val="black"/>
                </a:solidFill>
              </a:rPr>
              <a:t>Dostępny w: https://www.facebook.com/Beatarysuje/</a:t>
            </a:r>
          </a:p>
        </p:txBody>
      </p:sp>
    </p:spTree>
    <p:extLst>
      <p:ext uri="{BB962C8B-B14F-4D97-AF65-F5344CB8AC3E}">
        <p14:creationId xmlns:p14="http://schemas.microsoft.com/office/powerpoint/2010/main" val="3125121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1647131" y="6376351"/>
            <a:ext cx="6353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rgbClr val="000000"/>
                </a:solidFill>
              </a:rPr>
              <a:t>Źródło: </a:t>
            </a:r>
            <a:r>
              <a:rPr lang="pl-PL" sz="1000" dirty="0" err="1"/>
              <a:t>Piqsels</a:t>
            </a:r>
            <a:r>
              <a:rPr lang="pl-PL" sz="1000" dirty="0"/>
              <a:t> [online]/[Dostęp 5.05.2020].  Dostępny w: https://www.piqsels.com/pl/public-domain-photo-zkhhh</a:t>
            </a:r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370292" y="1589308"/>
            <a:ext cx="62544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Bibliotekarz otwarty = twórczy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a 11">
            <a:extLst>
              <a:ext uri="{FF2B5EF4-FFF2-40B4-BE49-F238E27FC236}">
                <a16:creationId xmlns:a16="http://schemas.microsoft.com/office/drawing/2014/main" id="{5EDA453A-A515-4E01-A4F7-9FEC81CEB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EA652C0E-F250-402A-85C3-11E840B93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057" y="2140726"/>
            <a:ext cx="6353528" cy="423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505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295" y="3491561"/>
            <a:ext cx="2406638" cy="1422890"/>
          </a:xfrm>
        </p:spPr>
        <p:txBody>
          <a:bodyPr>
            <a:normAutofit/>
          </a:bodyPr>
          <a:lstStyle/>
          <a:p>
            <a:r>
              <a:rPr lang="pl-PL" sz="1600" dirty="0"/>
              <a:t>planujemy</a:t>
            </a:r>
          </a:p>
          <a:p>
            <a:r>
              <a:rPr lang="pl-PL" sz="1600" dirty="0"/>
              <a:t>realizujemy</a:t>
            </a:r>
          </a:p>
          <a:p>
            <a:r>
              <a:rPr lang="pl-PL" sz="1600" dirty="0"/>
              <a:t>dzielimy się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3570721" y="1824904"/>
            <a:ext cx="4673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err="1">
                <a:solidFill>
                  <a:srgbClr val="414999"/>
                </a:solidFill>
              </a:rPr>
              <a:t>SpołEd</a:t>
            </a:r>
            <a:r>
              <a:rPr lang="pl-PL" sz="2800" b="1" dirty="0">
                <a:solidFill>
                  <a:srgbClr val="414999"/>
                </a:solidFill>
              </a:rPr>
              <a:t> = otwartość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ABBA9322-581A-442D-B6BE-EC3021B46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777" y="2565325"/>
            <a:ext cx="5636596" cy="3846512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4A2A3B61-7D04-4F8D-8D80-EDC2D4746ED9}"/>
              </a:ext>
            </a:extLst>
          </p:cNvPr>
          <p:cNvSpPr/>
          <p:nvPr/>
        </p:nvSpPr>
        <p:spPr>
          <a:xfrm>
            <a:off x="4569214" y="6459815"/>
            <a:ext cx="346004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 err="1"/>
              <a:t>Piqsels</a:t>
            </a:r>
            <a:r>
              <a:rPr lang="pl-PL" sz="1100" dirty="0"/>
              <a:t> [online]. [Dostęp 5.05.2020].  Dostępny w: https://www.piqsels.com/pl/public-domain-photo-stcmg</a:t>
            </a:r>
          </a:p>
        </p:txBody>
      </p:sp>
    </p:spTree>
    <p:extLst>
      <p:ext uri="{BB962C8B-B14F-4D97-AF65-F5344CB8AC3E}">
        <p14:creationId xmlns:p14="http://schemas.microsoft.com/office/powerpoint/2010/main" val="4173264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239" y="3397294"/>
            <a:ext cx="2542105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Czy strona WWW mojej biblioteki jest na wolnych licencjach?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620123" y="1864022"/>
            <a:ext cx="5903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Otwartość – zacznijmy od siebie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1583887-A81A-4639-9B67-66711646B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393" y="2976178"/>
            <a:ext cx="3467258" cy="263127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4667955" y="5886200"/>
            <a:ext cx="428413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Uniwersytetu im. Jerzego Giedroycia w Białymstoku [online]. [Dostęp 5.05.2020].  Dostępny w: https://bg.uwb.edu.pl/DebataOA2017/?pid=main</a:t>
            </a:r>
          </a:p>
        </p:txBody>
      </p:sp>
    </p:spTree>
    <p:extLst>
      <p:ext uri="{BB962C8B-B14F-4D97-AF65-F5344CB8AC3E}">
        <p14:creationId xmlns:p14="http://schemas.microsoft.com/office/powerpoint/2010/main" val="2449231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080164" y="1681528"/>
            <a:ext cx="6870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Otwartość – zacznijmy od siebie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14" name="Symbol zastępczy zawartości 13" descr="Obraz zawierający zrzut ekranu, monitor, czarny, siedzi&#10;&#10;Opis wygenerowany automatycznie">
            <a:extLst>
              <a:ext uri="{FF2B5EF4-FFF2-40B4-BE49-F238E27FC236}">
                <a16:creationId xmlns:a16="http://schemas.microsoft.com/office/drawing/2014/main" id="{8259BB14-1789-4187-9D91-7A0664ED7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156" y="2238501"/>
            <a:ext cx="6443683" cy="4351338"/>
          </a:xfrm>
        </p:spPr>
      </p:pic>
      <p:sp>
        <p:nvSpPr>
          <p:cNvPr id="15" name="Prostokąt 14">
            <a:extLst>
              <a:ext uri="{FF2B5EF4-FFF2-40B4-BE49-F238E27FC236}">
                <a16:creationId xmlns:a16="http://schemas.microsoft.com/office/drawing/2014/main" id="{BC23A334-D217-4474-857D-A312D78A8FD7}"/>
              </a:ext>
            </a:extLst>
          </p:cNvPr>
          <p:cNvSpPr/>
          <p:nvPr/>
        </p:nvSpPr>
        <p:spPr>
          <a:xfrm>
            <a:off x="1189474" y="6561877"/>
            <a:ext cx="67084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Uniwersytecka w Toruniu [online]. [Dostęp 5.05.2020].  Dostępny w: https://www.bu.umk.pl/</a:t>
            </a:r>
          </a:p>
        </p:txBody>
      </p:sp>
      <p:cxnSp>
        <p:nvCxnSpPr>
          <p:cNvPr id="3" name="Łącznik prosty ze strzałką 2">
            <a:extLst>
              <a:ext uri="{FF2B5EF4-FFF2-40B4-BE49-F238E27FC236}">
                <a16:creationId xmlns:a16="http://schemas.microsoft.com/office/drawing/2014/main" id="{4689B072-7307-402E-8338-95796B975F60}"/>
              </a:ext>
            </a:extLst>
          </p:cNvPr>
          <p:cNvCxnSpPr/>
          <p:nvPr/>
        </p:nvCxnSpPr>
        <p:spPr>
          <a:xfrm flipV="1">
            <a:off x="4572000" y="5463822"/>
            <a:ext cx="2099733" cy="7325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8830316-E7A3-435C-9A23-A4C59724CF79}"/>
              </a:ext>
            </a:extLst>
          </p:cNvPr>
          <p:cNvCxnSpPr/>
          <p:nvPr/>
        </p:nvCxnSpPr>
        <p:spPr>
          <a:xfrm>
            <a:off x="510216" y="5571544"/>
            <a:ext cx="765175" cy="732571"/>
          </a:xfrm>
          <a:prstGeom prst="straightConnector1">
            <a:avLst/>
          </a:prstGeom>
          <a:ln w="444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287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51" y="3241594"/>
            <a:ext cx="2542105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Czy przygotowując plakat, prezentację, konspekt… udostępniam ją innym bibliotekarzom?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138869" y="1893605"/>
            <a:ext cx="7005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Otwartość – zacznijmy od siebie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11583887-A81A-4639-9B67-66711646BE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393" y="2976178"/>
            <a:ext cx="3467258" cy="263127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4667955" y="5886200"/>
            <a:ext cx="428413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Uniwersytetu im. Jerzego Giedroycia w Białymstoku [online]. [Dostęp 5.05.2020].  Dostępny w: https://bg.uwb.edu.pl/DebataOA2017/?pid=main</a:t>
            </a:r>
          </a:p>
        </p:txBody>
      </p:sp>
    </p:spTree>
    <p:extLst>
      <p:ext uri="{BB962C8B-B14F-4D97-AF65-F5344CB8AC3E}">
        <p14:creationId xmlns:p14="http://schemas.microsoft.com/office/powerpoint/2010/main" val="41197263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080164" y="1634841"/>
            <a:ext cx="6934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Otwartość – zacznijmy od siebie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21B74A-D458-4A03-8369-96A0B0938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9778" y="2581687"/>
            <a:ext cx="6016978" cy="3595275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493483E-B1C7-4E7F-A7BC-BC6D46A9E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3" y="2081806"/>
            <a:ext cx="6671733" cy="4465866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3929D28E-126D-48B9-9FFD-F4E7D557C6C4}"/>
              </a:ext>
            </a:extLst>
          </p:cNvPr>
          <p:cNvSpPr/>
          <p:nvPr/>
        </p:nvSpPr>
        <p:spPr>
          <a:xfrm>
            <a:off x="1783644" y="6547672"/>
            <a:ext cx="557671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EBIB [online]. [Dostęp 5.05.2020].  Dostępny w: http://www.ebib.pl/?page_id=6226</a:t>
            </a:r>
          </a:p>
        </p:txBody>
      </p:sp>
    </p:spTree>
    <p:extLst>
      <p:ext uri="{BB962C8B-B14F-4D97-AF65-F5344CB8AC3E}">
        <p14:creationId xmlns:p14="http://schemas.microsoft.com/office/powerpoint/2010/main" val="217818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10" y="3505016"/>
            <a:ext cx="7723705" cy="2906821"/>
          </a:xfrm>
        </p:spPr>
        <p:txBody>
          <a:bodyPr>
            <a:normAutofit/>
          </a:bodyPr>
          <a:lstStyle/>
          <a:p>
            <a:r>
              <a:rPr lang="pl-PL" sz="1600" b="1" dirty="0"/>
              <a:t>szkoleń z szeroko pojętej dydaktyki bibliotecznej</a:t>
            </a:r>
            <a:endParaRPr lang="pl-PL" sz="1600" dirty="0"/>
          </a:p>
          <a:p>
            <a:r>
              <a:rPr lang="pl-PL" sz="1600" dirty="0"/>
              <a:t>dostępu do literatury:  rekomendowanie źródeł; wyszukiwanie publikacji, filmów, materiałów online; skanowanie fragmentów dokumentów drukowanych</a:t>
            </a:r>
          </a:p>
          <a:p>
            <a:r>
              <a:rPr lang="pl-PL" sz="1600" dirty="0"/>
              <a:t>pomocy w eksploracji zasobów – indywidualne konsultacje</a:t>
            </a:r>
          </a:p>
          <a:p>
            <a:r>
              <a:rPr lang="pl-PL" sz="1600" dirty="0"/>
              <a:t>analiz </a:t>
            </a:r>
            <a:r>
              <a:rPr lang="pl-PL" sz="1600" dirty="0" err="1"/>
              <a:t>bibliometrycznych</a:t>
            </a:r>
            <a:r>
              <a:rPr lang="pl-PL" sz="1600" dirty="0"/>
              <a:t>, parametryczny</a:t>
            </a:r>
          </a:p>
          <a:p>
            <a:r>
              <a:rPr lang="pl-PL" sz="1600" dirty="0"/>
              <a:t>dokumentowania dorobku naukowego w postaci baz danych i/lub repozytoriów</a:t>
            </a:r>
          </a:p>
          <a:p>
            <a:r>
              <a:rPr lang="pl-PL" sz="1600" dirty="0"/>
              <a:t>…</a:t>
            </a:r>
          </a:p>
          <a:p>
            <a:endParaRPr lang="pl-PL" sz="1600" dirty="0"/>
          </a:p>
          <a:p>
            <a:pPr>
              <a:buFontTx/>
              <a:buChar char="-"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619410" y="2287833"/>
            <a:ext cx="8378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Otwartość, czyli czego potrzebują nasi użytkownicy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6090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3085616" y="1659672"/>
            <a:ext cx="6734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Dydaktyka biblioteczna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1596093" y="6495253"/>
            <a:ext cx="692493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 err="1"/>
              <a:t>Piqsels</a:t>
            </a:r>
            <a:r>
              <a:rPr lang="pl-PL" sz="1100" dirty="0"/>
              <a:t> [online]. [Dostęp 5.05.2020].  Dostępny w: https://www.piqsels.com/pl/public-domain-photo-zfipm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3EC072B9-76CB-40BA-A4D8-663DBD597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210" y="2182892"/>
            <a:ext cx="6507874" cy="431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5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6" y="3468772"/>
            <a:ext cx="2726660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Kurs e-learningowy Biblioteki Uniwersyteckiej w Toruniu </a:t>
            </a:r>
            <a:r>
              <a:rPr lang="pl-PL" sz="1600" dirty="0">
                <a:hlinkClick r:id="rId2"/>
              </a:rPr>
              <a:t>„Otwarte zasoby naukowe i edukacyjne”</a:t>
            </a:r>
            <a:r>
              <a:rPr lang="pl-PL" sz="1600" dirty="0"/>
              <a:t> – dla wszystkich chętnych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820008" y="1758745"/>
            <a:ext cx="7300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3771900" y="6196393"/>
            <a:ext cx="55479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Uniwersytecka w Toruniu</a:t>
            </a:r>
            <a:r>
              <a:rPr lang="pl-PL" sz="1100" dirty="0"/>
              <a:t> [online]. [Dostęp 5.05.2020].</a:t>
            </a:r>
          </a:p>
          <a:p>
            <a:r>
              <a:rPr lang="pl-PL" sz="1100" dirty="0"/>
              <a:t>Dostępny w: https://moodle.umk.pl/BU/course/view.php?id=13</a:t>
            </a:r>
          </a:p>
        </p:txBody>
      </p:sp>
      <p:pic>
        <p:nvPicPr>
          <p:cNvPr id="5" name="Obraz 4" descr="Obraz zawierający zrzut ekranu&#10;&#10;Opis wygenerowany automatycznie">
            <a:extLst>
              <a:ext uri="{FF2B5EF4-FFF2-40B4-BE49-F238E27FC236}">
                <a16:creationId xmlns:a16="http://schemas.microsoft.com/office/drawing/2014/main" id="{5C49A862-9B92-4E29-AF95-FE13706900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76" y="2666319"/>
            <a:ext cx="6182578" cy="344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76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503" y="2382393"/>
            <a:ext cx="2751860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Otwarte </a:t>
            </a:r>
            <a:r>
              <a:rPr lang="pl-PL" sz="1600" dirty="0">
                <a:hlinkClick r:id="rId2"/>
              </a:rPr>
              <a:t>kursy e-learningowe </a:t>
            </a:r>
            <a:endParaRPr lang="pl-PL" sz="1600" dirty="0"/>
          </a:p>
          <a:p>
            <a:pPr marL="0" indent="0">
              <a:buNone/>
            </a:pPr>
            <a:r>
              <a:rPr lang="pl-PL" sz="1600" dirty="0"/>
              <a:t>BG Politechniki Warszawskiej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4510453" y="376509"/>
            <a:ext cx="3590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3649319" y="6438661"/>
            <a:ext cx="54946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Główna Politechniki Warszawskiej</a:t>
            </a:r>
            <a:r>
              <a:rPr lang="pl-PL" sz="1100" dirty="0"/>
              <a:t>[online].[Dostęp 5.05.2020].  </a:t>
            </a:r>
          </a:p>
          <a:p>
            <a:r>
              <a:rPr lang="pl-PL" sz="1100" dirty="0"/>
              <a:t>Dostępny w: https://ekursy.okno.pw.edu.pl/course/index.php?categoryid=11</a:t>
            </a:r>
          </a:p>
        </p:txBody>
      </p:sp>
      <p:pic>
        <p:nvPicPr>
          <p:cNvPr id="3" name="Obraz 2" descr="Obraz zawierający zrzut ekranu&#10;&#10;Opis wygenerowany automatycznie">
            <a:extLst>
              <a:ext uri="{FF2B5EF4-FFF2-40B4-BE49-F238E27FC236}">
                <a16:creationId xmlns:a16="http://schemas.microsoft.com/office/drawing/2014/main" id="{F0442256-9871-4B39-A982-D8E73FF62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319" y="1370734"/>
            <a:ext cx="4572000" cy="504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9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802423" y="1727928"/>
            <a:ext cx="6919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Materiały edukacyjne – dane badawcze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778934" y="6557918"/>
            <a:ext cx="81392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Uniwersytecka w Toruniu [online]. [Dostęp 5.05.2020].  Dostępny w: https://www.bu.umk.pl/plan-zarzadzania-danymi</a:t>
            </a:r>
          </a:p>
        </p:txBody>
      </p:sp>
      <p:pic>
        <p:nvPicPr>
          <p:cNvPr id="12" name="Obraz 11" descr="Obraz zawierający zrzut ekranu&#10;&#10;Opis wygenerowany automatycznie">
            <a:extLst>
              <a:ext uri="{FF2B5EF4-FFF2-40B4-BE49-F238E27FC236}">
                <a16:creationId xmlns:a16="http://schemas.microsoft.com/office/drawing/2014/main" id="{75CBF09C-29F5-4526-8C9B-881396E82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61" y="2537623"/>
            <a:ext cx="8175729" cy="382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227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51" y="2585283"/>
            <a:ext cx="7723705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dirty="0"/>
              <a:t>Wsparcie dyplomantów</a:t>
            </a: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653600" y="1448309"/>
            <a:ext cx="61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Materiały edukacyjne 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2567788" y="6535818"/>
            <a:ext cx="687515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CYRENA [online]. [Dostęp 5.05.2020].  Dostępny w: http://repozytorium.p.lodz.pl/handle/11652/2249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2492" y="2143976"/>
            <a:ext cx="4382579" cy="442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112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79" y="3390289"/>
            <a:ext cx="8324120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 err="1">
                <a:hlinkClick r:id="rId2"/>
              </a:rPr>
              <a:t>Webinaroteka</a:t>
            </a:r>
            <a:r>
              <a:rPr lang="pl-PL" sz="1600" dirty="0">
                <a:hlinkClick r:id="rId2"/>
              </a:rPr>
              <a:t> </a:t>
            </a:r>
            <a:r>
              <a:rPr lang="pl-PL" sz="1600" dirty="0" err="1">
                <a:hlinkClick r:id="rId2"/>
              </a:rPr>
              <a:t>CeL</a:t>
            </a:r>
            <a:r>
              <a:rPr lang="pl-PL" sz="1600" dirty="0">
                <a:hlinkClick r:id="rId2"/>
              </a:rPr>
              <a:t>-u</a:t>
            </a: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547446" y="1774465"/>
            <a:ext cx="78882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600" b="1" dirty="0">
                <a:solidFill>
                  <a:srgbClr val="414999"/>
                </a:solidFill>
              </a:rPr>
              <a:t>Szkolenie nt. otwartych zasobów edukacyjnych</a:t>
            </a:r>
            <a:endParaRPr lang="pl-PL" sz="26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2515570" y="6495253"/>
            <a:ext cx="66284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Centrum E-Learningu AGH </a:t>
            </a:r>
            <a:r>
              <a:rPr lang="pl-PL" sz="1100" dirty="0"/>
              <a:t>[online]. [Dostęp 5.05.2020].  </a:t>
            </a:r>
          </a:p>
          <a:p>
            <a:pPr algn="ctr"/>
            <a:r>
              <a:rPr lang="pl-PL" sz="1100" dirty="0"/>
              <a:t>Dostępny w: https://www.cel.agh.edu.pl/webinaroteka/</a:t>
            </a:r>
          </a:p>
        </p:txBody>
      </p:sp>
      <p:pic>
        <p:nvPicPr>
          <p:cNvPr id="15" name="Obraz 14" descr="Obraz zawierający zrzut ekranu&#10;&#10;Opis wygenerowany automatycznie">
            <a:extLst>
              <a:ext uri="{FF2B5EF4-FFF2-40B4-BE49-F238E27FC236}">
                <a16:creationId xmlns:a16="http://schemas.microsoft.com/office/drawing/2014/main" id="{6869CA16-EE58-4DAB-906B-87AFC9E368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23" y="2465051"/>
            <a:ext cx="5775576" cy="404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18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689" y="3333219"/>
            <a:ext cx="2476912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Otwarty kurs e-learningowy</a:t>
            </a:r>
          </a:p>
          <a:p>
            <a:pPr marL="0" indent="0">
              <a:buNone/>
            </a:pPr>
            <a:r>
              <a:rPr lang="pl-PL" sz="1600" dirty="0"/>
              <a:t> </a:t>
            </a:r>
            <a:r>
              <a:rPr lang="pl-PL" sz="1600" dirty="0">
                <a:hlinkClick r:id="rId2"/>
              </a:rPr>
              <a:t>„Information </a:t>
            </a:r>
            <a:r>
              <a:rPr lang="pl-PL" sz="1600" dirty="0" err="1">
                <a:hlinkClick r:id="rId2"/>
              </a:rPr>
              <a:t>Literacy</a:t>
            </a:r>
            <a:r>
              <a:rPr lang="pl-PL" sz="1600" dirty="0">
                <a:hlinkClick r:id="rId2"/>
              </a:rPr>
              <a:t>” </a:t>
            </a:r>
            <a:r>
              <a:rPr lang="pl-PL" sz="1600" dirty="0"/>
              <a:t>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758462" y="1905582"/>
            <a:ext cx="716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2007580" y="6499130"/>
            <a:ext cx="821831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Lumen Learning </a:t>
            </a:r>
            <a:r>
              <a:rPr lang="pl-PL" sz="1100" dirty="0"/>
              <a:t>[online]. [Dostęp 5.05.2020].  Dostępny w: https://courses.lumenlearning.com/informationliteracy/</a:t>
            </a:r>
          </a:p>
        </p:txBody>
      </p:sp>
      <p:pic>
        <p:nvPicPr>
          <p:cNvPr id="3" name="Obraz 2" descr="Obraz zawierający zrzut ekranu&#10;&#10;Opis wygenerowany automatycznie">
            <a:extLst>
              <a:ext uri="{FF2B5EF4-FFF2-40B4-BE49-F238E27FC236}">
                <a16:creationId xmlns:a16="http://schemas.microsoft.com/office/drawing/2014/main" id="{63B7DB47-44C2-44F6-922C-F050780CE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600" y="2516095"/>
            <a:ext cx="6061086" cy="363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87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51" y="3381025"/>
            <a:ext cx="2478978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1600" dirty="0"/>
          </a:p>
          <a:p>
            <a:pPr marL="0" indent="0" algn="ctr">
              <a:buNone/>
            </a:pPr>
            <a:r>
              <a:rPr lang="pl-PL" sz="1600" dirty="0"/>
              <a:t>Zespół dydaktyczny BPŁ liczy ok. 10 osób, bibliotekarzy z różnych oddziałów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3977" y="1739342"/>
            <a:ext cx="9082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3" name="Obraz 2" descr="Obraz zawierający zewnętrzne, woda, plaża, kobieta&#10;&#10;Opis wygenerowany automatycznie">
            <a:extLst>
              <a:ext uri="{FF2B5EF4-FFF2-40B4-BE49-F238E27FC236}">
                <a16:creationId xmlns:a16="http://schemas.microsoft.com/office/drawing/2014/main" id="{72FDB49A-5690-467F-A018-75050A6269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083" y="2642204"/>
            <a:ext cx="5022498" cy="3769633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5F6EB8C2-A051-4706-BD39-96FF52A3E4B4}"/>
              </a:ext>
            </a:extLst>
          </p:cNvPr>
          <p:cNvSpPr/>
          <p:nvPr/>
        </p:nvSpPr>
        <p:spPr>
          <a:xfrm>
            <a:off x="2370292" y="6469701"/>
            <a:ext cx="68034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 err="1">
                <a:solidFill>
                  <a:prstClr val="black"/>
                </a:solidFill>
              </a:rPr>
              <a:t>Piqsels</a:t>
            </a:r>
            <a:r>
              <a:rPr lang="pl-PL" sz="1100" dirty="0">
                <a:solidFill>
                  <a:prstClr val="black"/>
                </a:solidFill>
              </a:rPr>
              <a:t> [online]. [Dostęp 5.05.2020].  Dostępny w: https://www.piqsels.com/pl/public-domain-photo-zrnte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73343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51" y="3001212"/>
            <a:ext cx="7723705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dirty="0"/>
              <a:t>Zajęcia prowadzone są:</a:t>
            </a:r>
          </a:p>
          <a:p>
            <a:r>
              <a:rPr lang="pl-PL" sz="1600" dirty="0"/>
              <a:t>w systemie stacjonarnym</a:t>
            </a:r>
          </a:p>
          <a:p>
            <a:pPr marL="0" indent="0">
              <a:buNone/>
            </a:pPr>
            <a:r>
              <a:rPr lang="pl-PL" sz="1600" dirty="0"/>
              <a:t>(ćwiczenia w salach komputerowych)</a:t>
            </a:r>
          </a:p>
          <a:p>
            <a:r>
              <a:rPr lang="pl-PL" sz="1600" dirty="0"/>
              <a:t>zdalnym (kursy e-learningowe; webinaria)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73403" y="1758745"/>
            <a:ext cx="90197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43C67E4F-2BE5-4A22-88D5-9DD93E4B4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204" y="2928621"/>
            <a:ext cx="5060460" cy="3375494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239B1BBE-E3DC-434D-876B-7F940F9F113F}"/>
              </a:ext>
            </a:extLst>
          </p:cNvPr>
          <p:cNvSpPr/>
          <p:nvPr/>
        </p:nvSpPr>
        <p:spPr>
          <a:xfrm>
            <a:off x="4408311" y="6332228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 err="1">
                <a:solidFill>
                  <a:prstClr val="black"/>
                </a:solidFill>
              </a:rPr>
              <a:t>Piqsels</a:t>
            </a:r>
            <a:r>
              <a:rPr lang="pl-PL" sz="1100" dirty="0">
                <a:solidFill>
                  <a:prstClr val="black"/>
                </a:solidFill>
              </a:rPr>
              <a:t> [online]. [Dostęp 5.05.2020].  Dostępny w: https://www.piqsels.com/en/public-domain-photo-zkejn</a:t>
            </a:r>
            <a:endParaRPr lang="pl-P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740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297" y="3289572"/>
            <a:ext cx="7723705" cy="29068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dirty="0"/>
              <a:t>Szkolenia stacjonarne + zdalne (3h +2h=5h)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dirty="0"/>
              <a:t>Wg uchwały Senatu PŁ z 20.04.2020 r. w sprawie (…) doskonalenia projektów programów studiów I </a:t>
            </a:r>
            <a:r>
              <a:rPr lang="pl-PL" sz="1600" dirty="0" err="1"/>
              <a:t>i</a:t>
            </a:r>
            <a:r>
              <a:rPr lang="pl-PL" sz="1600" dirty="0"/>
              <a:t> II stopnia zawarty został zapis: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b="1" dirty="0"/>
              <a:t>Wymagania szczegółowe – w projektach programów:</a:t>
            </a:r>
          </a:p>
          <a:p>
            <a:pPr marL="0" indent="0">
              <a:buNone/>
            </a:pPr>
            <a:r>
              <a:rPr lang="pl-PL" sz="1600" dirty="0"/>
              <a:t>2)    studiów I stopnia uwzględnia się obowiązkowo następujące przedmioty:</a:t>
            </a:r>
          </a:p>
          <a:p>
            <a:pPr marL="0" indent="0">
              <a:buNone/>
            </a:pPr>
            <a:r>
              <a:rPr lang="pl-PL" sz="1600" dirty="0"/>
              <a:t>i)     </a:t>
            </a:r>
            <a:r>
              <a:rPr lang="pl-PL" sz="1600" b="1" dirty="0"/>
              <a:t>obowiązkowe szkolenie biblioteczne obejmujące zagadnienia związane z przeszukiwaniem baz literaturowych i tworzeniem referencji.</a:t>
            </a:r>
            <a:r>
              <a:rPr lang="pl-PL" sz="1600" dirty="0"/>
              <a:t> Odpowiednia Rada Kierunku Studiów ustali semestr realizacji tego szkolenia jako 3 lub 4; szkoleniu nie przypisuje się punktów ECTS;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528582" y="1996891"/>
            <a:ext cx="86154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00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51" y="3027962"/>
            <a:ext cx="2569623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Etapy pracy:</a:t>
            </a:r>
          </a:p>
          <a:p>
            <a:r>
              <a:rPr lang="pl-PL" sz="1600" dirty="0"/>
              <a:t>konspekty dla każdego </a:t>
            </a:r>
          </a:p>
          <a:p>
            <a:pPr marL="0" indent="0">
              <a:buNone/>
            </a:pPr>
            <a:r>
              <a:rPr lang="pl-PL" sz="1600" dirty="0"/>
              <a:t>kierunku studiów</a:t>
            </a: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87053" y="626405"/>
            <a:ext cx="6360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4927057" y="6615536"/>
            <a:ext cx="42784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Oprac. I. Sójkowska</a:t>
            </a:r>
            <a:endParaRPr lang="pl-PL" sz="1100" dirty="0"/>
          </a:p>
        </p:txBody>
      </p:sp>
      <p:pic>
        <p:nvPicPr>
          <p:cNvPr id="3" name="Obraz 2" descr="Obraz zawierający zrzut ekranu&#10;&#10;Opis wygenerowany automatycznie">
            <a:extLst>
              <a:ext uri="{FF2B5EF4-FFF2-40B4-BE49-F238E27FC236}">
                <a16:creationId xmlns:a16="http://schemas.microsoft.com/office/drawing/2014/main" id="{BC8C0EF0-4BAC-49C0-8748-06D5B40355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499" y="1529848"/>
            <a:ext cx="5669437" cy="508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367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059" y="2778714"/>
            <a:ext cx="2680261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Etapy pracy:</a:t>
            </a:r>
          </a:p>
          <a:p>
            <a:r>
              <a:rPr lang="pl-PL" sz="1600" dirty="0"/>
              <a:t>wprowadzający kurs </a:t>
            </a:r>
          </a:p>
          <a:p>
            <a:pPr marL="0" indent="0">
              <a:buNone/>
            </a:pPr>
            <a:r>
              <a:rPr lang="pl-PL" sz="1600" dirty="0"/>
              <a:t>e-learningowy BPŁ „Zarządzanie informacją” 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5021451" y="6596390"/>
            <a:ext cx="19416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Oprac. I. Sójkowska</a:t>
            </a:r>
            <a:endParaRPr lang="pl-PL" sz="1100" dirty="0"/>
          </a:p>
        </p:txBody>
      </p:sp>
      <p:pic>
        <p:nvPicPr>
          <p:cNvPr id="3" name="Obraz 2" descr="Obraz zawierający zrzut ekranu&#10;&#10;Opis wygenerowany automatycznie">
            <a:extLst>
              <a:ext uri="{FF2B5EF4-FFF2-40B4-BE49-F238E27FC236}">
                <a16:creationId xmlns:a16="http://schemas.microsoft.com/office/drawing/2014/main" id="{B6BBCD9D-86D0-4204-9BC0-767FE3988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646" y="1258666"/>
            <a:ext cx="4912158" cy="5361963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4903B17E-BBE9-461D-A197-074F848C32DD}"/>
              </a:ext>
            </a:extLst>
          </p:cNvPr>
          <p:cNvSpPr/>
          <p:nvPr/>
        </p:nvSpPr>
        <p:spPr>
          <a:xfrm>
            <a:off x="2653601" y="304559"/>
            <a:ext cx="6490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412799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403" y="2884221"/>
            <a:ext cx="2680261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Etapy pracy:</a:t>
            </a:r>
          </a:p>
          <a:p>
            <a:r>
              <a:rPr lang="pl-PL" sz="1600" dirty="0"/>
              <a:t>wprowadzający kurs</a:t>
            </a:r>
          </a:p>
          <a:p>
            <a:pPr marL="0" indent="0">
              <a:buNone/>
            </a:pPr>
            <a:r>
              <a:rPr lang="pl-PL" sz="1600" dirty="0"/>
              <a:t> e-learningowy BPŁ „Zarządzanie informacją” 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4721469" y="6596390"/>
            <a:ext cx="19416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Oprac. I. Sójkowska</a:t>
            </a:r>
            <a:endParaRPr lang="pl-PL" sz="1100" dirty="0"/>
          </a:p>
        </p:txBody>
      </p:sp>
      <p:pic>
        <p:nvPicPr>
          <p:cNvPr id="5" name="Obraz 4" descr="Obraz zawierający mapa, tekst&#10;&#10;Opis wygenerowany automatycznie">
            <a:extLst>
              <a:ext uri="{FF2B5EF4-FFF2-40B4-BE49-F238E27FC236}">
                <a16:creationId xmlns:a16="http://schemas.microsoft.com/office/drawing/2014/main" id="{2517F623-CF6A-4607-8C7E-ADA9FA979D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183" y="1568097"/>
            <a:ext cx="6411817" cy="5028293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B32E22E6-2326-4AE3-B188-AFB989A4FDFC}"/>
              </a:ext>
            </a:extLst>
          </p:cNvPr>
          <p:cNvSpPr/>
          <p:nvPr/>
        </p:nvSpPr>
        <p:spPr>
          <a:xfrm>
            <a:off x="2569453" y="559101"/>
            <a:ext cx="65745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653394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36" y="2895690"/>
            <a:ext cx="2680261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Etapy pracy:</a:t>
            </a:r>
          </a:p>
          <a:p>
            <a:r>
              <a:rPr lang="pl-PL" sz="1600" dirty="0"/>
              <a:t>wprowadzający kurs </a:t>
            </a:r>
          </a:p>
          <a:p>
            <a:pPr marL="0" indent="0">
              <a:buNone/>
            </a:pPr>
            <a:r>
              <a:rPr lang="pl-PL" sz="1600" dirty="0"/>
              <a:t>e-learningowy BPŁ „Zarządzanie informacją” 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4939600" y="6596390"/>
            <a:ext cx="19416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Oprac. I. Sójkowska</a:t>
            </a:r>
            <a:endParaRPr lang="pl-PL" sz="1100" dirty="0"/>
          </a:p>
        </p:txBody>
      </p:sp>
      <p:pic>
        <p:nvPicPr>
          <p:cNvPr id="3" name="Obraz 2" descr="Obraz zawierający zrzut ekranu&#10;&#10;Opis wygenerowany automatycznie">
            <a:extLst>
              <a:ext uri="{FF2B5EF4-FFF2-40B4-BE49-F238E27FC236}">
                <a16:creationId xmlns:a16="http://schemas.microsoft.com/office/drawing/2014/main" id="{9E2A6380-A280-4EE5-9C47-E09211354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174" y="1182777"/>
            <a:ext cx="6308539" cy="5489153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C6230CDD-CAD5-4EAA-A32E-D8CF288F7E87}"/>
              </a:ext>
            </a:extLst>
          </p:cNvPr>
          <p:cNvSpPr/>
          <p:nvPr/>
        </p:nvSpPr>
        <p:spPr>
          <a:xfrm>
            <a:off x="2607603" y="310328"/>
            <a:ext cx="66056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13930535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271" y="2752627"/>
            <a:ext cx="2956937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Etapy pracy:</a:t>
            </a:r>
          </a:p>
          <a:p>
            <a:r>
              <a:rPr lang="pl-PL" sz="1600" dirty="0"/>
              <a:t>wykazy źródeł elektronicznych dla każdego kierunku studiów</a:t>
            </a: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562050" y="588856"/>
            <a:ext cx="65819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13" name="Obraz 12" descr="Obraz zawierający zrzut ekranu&#10;&#10;Opis wygenerowany automatycznie">
            <a:extLst>
              <a:ext uri="{FF2B5EF4-FFF2-40B4-BE49-F238E27FC236}">
                <a16:creationId xmlns:a16="http://schemas.microsoft.com/office/drawing/2014/main" id="{B542947E-097A-4C09-886C-EFDE1E4E9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152" y="1586487"/>
            <a:ext cx="4476536" cy="4693142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60AEAE30-B90D-4CE7-AF18-C349EE5A65E0}"/>
              </a:ext>
            </a:extLst>
          </p:cNvPr>
          <p:cNvSpPr/>
          <p:nvPr/>
        </p:nvSpPr>
        <p:spPr>
          <a:xfrm>
            <a:off x="5439233" y="6440655"/>
            <a:ext cx="173637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Oprac. I. Sójkowska</a:t>
            </a:r>
          </a:p>
        </p:txBody>
      </p:sp>
    </p:spTree>
    <p:extLst>
      <p:ext uri="{BB962C8B-B14F-4D97-AF65-F5344CB8AC3E}">
        <p14:creationId xmlns:p14="http://schemas.microsoft.com/office/powerpoint/2010/main" val="1410066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91" y="1881344"/>
            <a:ext cx="8531930" cy="12363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 err="1"/>
              <a:t>Webinar</a:t>
            </a:r>
            <a:r>
              <a:rPr lang="pl-PL" sz="1600" dirty="0"/>
              <a:t> zamieszczony na MS STREAM, do ponownego wykorzystania, dodawany jest do przedmiotów dla </a:t>
            </a:r>
            <a:r>
              <a:rPr lang="pl-PL" sz="1600" dirty="0" err="1"/>
              <a:t>dyplomantów,prowadzonych</a:t>
            </a:r>
            <a:r>
              <a:rPr lang="pl-PL" sz="1600" dirty="0"/>
              <a:t> w formie e-learningu</a:t>
            </a:r>
          </a:p>
          <a:p>
            <a:pPr marL="0" indent="0">
              <a:buNone/>
            </a:pPr>
            <a:r>
              <a:rPr lang="pl-PL" sz="1600" dirty="0">
                <a:hlinkClick r:id="rId2" action="ppaction://hlinkfile"/>
              </a:rPr>
              <a:t>Link do MS STREAM</a:t>
            </a:r>
            <a:endParaRPr lang="pl-PL" sz="1600" dirty="0"/>
          </a:p>
          <a:p>
            <a:pPr marL="0" indent="0">
              <a:buNone/>
            </a:pPr>
            <a:r>
              <a:rPr lang="pl-PL" sz="1600" dirty="0">
                <a:hlinkClick r:id="rId3"/>
              </a:rPr>
              <a:t>Link do pliku w chmurze</a:t>
            </a:r>
            <a:endParaRPr lang="pl-PL" sz="1600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3878444" y="6597748"/>
            <a:ext cx="19416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Oprac. I. Sójkowska</a:t>
            </a:r>
            <a:endParaRPr lang="pl-PL" sz="1100" dirty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6230CDD-CAD5-4EAA-A32E-D8CF288F7E87}"/>
              </a:ext>
            </a:extLst>
          </p:cNvPr>
          <p:cNvSpPr/>
          <p:nvPr/>
        </p:nvSpPr>
        <p:spPr>
          <a:xfrm>
            <a:off x="2573986" y="704210"/>
            <a:ext cx="692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Szkolenia z zakresu </a:t>
            </a:r>
            <a:r>
              <a:rPr lang="pl-PL" sz="2800" b="1" i="1" dirty="0" err="1">
                <a:solidFill>
                  <a:srgbClr val="414999"/>
                </a:solidFill>
              </a:rPr>
              <a:t>information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literacy</a:t>
            </a:r>
            <a:endParaRPr lang="pl-PL" sz="2800" b="1" i="1" dirty="0">
              <a:solidFill>
                <a:srgbClr val="414999"/>
              </a:solidFill>
            </a:endParaRP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</p:txBody>
      </p:sp>
      <p:pic>
        <p:nvPicPr>
          <p:cNvPr id="5" name="Obraz 4" descr="Obraz zawierający zrzut ekranu&#10;&#10;Opis wygenerowany automatycznie">
            <a:extLst>
              <a:ext uri="{FF2B5EF4-FFF2-40B4-BE49-F238E27FC236}">
                <a16:creationId xmlns:a16="http://schemas.microsoft.com/office/drawing/2014/main" id="{A31A7E61-1D3F-428B-B3BB-999B32AE6E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027" y="3237189"/>
            <a:ext cx="9144000" cy="312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008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51" y="2850109"/>
            <a:ext cx="8118816" cy="3561728"/>
          </a:xfrm>
        </p:spPr>
        <p:txBody>
          <a:bodyPr>
            <a:normAutofit/>
          </a:bodyPr>
          <a:lstStyle/>
          <a:p>
            <a:r>
              <a:rPr lang="pl-PL" sz="1600" dirty="0"/>
              <a:t>wyszukiwanie publikacji dostępnych online</a:t>
            </a:r>
          </a:p>
          <a:p>
            <a:r>
              <a:rPr lang="pl-PL" sz="1600" dirty="0"/>
              <a:t>wyszukiwanie filmów (z zakresu mechaniki: toczenie, frezowanie, szlifowanie), które zilustrują przedmioty prowadzone przez nauczycieli akademickich</a:t>
            </a:r>
          </a:p>
          <a:p>
            <a:r>
              <a:rPr lang="pl-PL" sz="1600" dirty="0"/>
              <a:t>skanowanie dokumentów drukowanych (lub fragmentów) na życzenie</a:t>
            </a:r>
          </a:p>
          <a:p>
            <a:r>
              <a:rPr lang="pl-PL" sz="1600" dirty="0"/>
              <a:t>analizy </a:t>
            </a:r>
            <a:r>
              <a:rPr lang="pl-PL" sz="1600" dirty="0" err="1"/>
              <a:t>bibliometryczne</a:t>
            </a:r>
            <a:endParaRPr lang="pl-PL" sz="1600" dirty="0"/>
          </a:p>
          <a:p>
            <a:r>
              <a:rPr lang="pl-PL" sz="1600" dirty="0"/>
              <a:t>wsparcie w zakresie sprawozdawczości – oceny pracowników dydaktycznych (pomoc w organizacyjnym  przygotowaniu podręczników, skryptów, materiałów dydaktycznych)</a:t>
            </a:r>
          </a:p>
          <a:p>
            <a:r>
              <a:rPr lang="pl-PL" sz="1600" dirty="0"/>
              <a:t>testowanie z pracownikami uczelni MS TEAMS do prowadzenia zajęć</a:t>
            </a:r>
          </a:p>
          <a:p>
            <a:r>
              <a:rPr lang="pl-PL" sz="1600" dirty="0"/>
              <a:t>konsultacje na żywo z czytelnikami na MS TEAMS</a:t>
            </a:r>
          </a:p>
          <a:p>
            <a:r>
              <a:rPr lang="pl-PL" sz="1600" dirty="0"/>
              <a:t>komunikacja email, zapytaj bibliotekarza, Messenger FB</a:t>
            </a:r>
          </a:p>
          <a:p>
            <a:r>
              <a:rPr lang="pl-PL" sz="1600" dirty="0"/>
              <a:t>przygotowywanie krótkich filmów, dłuższych rozmów dla mediów</a:t>
            </a:r>
          </a:p>
          <a:p>
            <a:endParaRPr lang="pl-PL" sz="1600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C6230CDD-CAD5-4EAA-A32E-D8CF288F7E87}"/>
              </a:ext>
            </a:extLst>
          </p:cNvPr>
          <p:cNvSpPr/>
          <p:nvPr/>
        </p:nvSpPr>
        <p:spPr>
          <a:xfrm>
            <a:off x="58325" y="2062585"/>
            <a:ext cx="890106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l-PL" sz="2800" b="1" dirty="0">
                <a:solidFill>
                  <a:srgbClr val="414999"/>
                </a:solidFill>
              </a:rPr>
              <a:t>Bieżące zadania - </a:t>
            </a:r>
            <a:r>
              <a:rPr lang="pl-PL" sz="2800" b="1" i="1" dirty="0" err="1">
                <a:solidFill>
                  <a:srgbClr val="414999"/>
                </a:solidFill>
              </a:rPr>
              <a:t>case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i="1" dirty="0" err="1">
                <a:solidFill>
                  <a:srgbClr val="414999"/>
                </a:solidFill>
              </a:rPr>
              <a:t>study</a:t>
            </a:r>
            <a:r>
              <a:rPr lang="pl-PL" sz="2800" b="1" i="1" dirty="0">
                <a:solidFill>
                  <a:srgbClr val="414999"/>
                </a:solidFill>
              </a:rPr>
              <a:t> </a:t>
            </a:r>
            <a:r>
              <a:rPr lang="pl-PL" sz="2800" b="1" dirty="0">
                <a:solidFill>
                  <a:srgbClr val="414999"/>
                </a:solidFill>
              </a:rPr>
              <a:t>BPŁ</a:t>
            </a:r>
            <a:endParaRPr lang="pl-PL" sz="2800" b="1" dirty="0"/>
          </a:p>
          <a:p>
            <a:pPr lvl="0"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24416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43" y="2827007"/>
            <a:ext cx="7915106" cy="3522826"/>
          </a:xfrm>
        </p:spPr>
        <p:txBody>
          <a:bodyPr>
            <a:normAutofit fontScale="92500" lnSpcReduction="10000"/>
          </a:bodyPr>
          <a:lstStyle/>
          <a:p>
            <a:r>
              <a:rPr lang="pl-PL" sz="1700" dirty="0">
                <a:hlinkClick r:id="rId2"/>
              </a:rPr>
              <a:t>Navoica.pl </a:t>
            </a:r>
            <a:r>
              <a:rPr lang="pl-PL" sz="1700" dirty="0"/>
              <a:t>– platforma kursów e-learningowych instytucji naukowych</a:t>
            </a:r>
          </a:p>
          <a:p>
            <a:r>
              <a:rPr lang="pl-PL" sz="1700" dirty="0">
                <a:hlinkClick r:id="rId3"/>
              </a:rPr>
              <a:t>KOED</a:t>
            </a:r>
            <a:r>
              <a:rPr lang="pl-PL" sz="1700" dirty="0"/>
              <a:t> – serwis Koalicji Otwartej Edukacji</a:t>
            </a:r>
          </a:p>
          <a:p>
            <a:r>
              <a:rPr lang="pl-PL" sz="1700" dirty="0">
                <a:hlinkClick r:id="rId4"/>
              </a:rPr>
              <a:t>Uwolnij naukę </a:t>
            </a:r>
            <a:r>
              <a:rPr lang="pl-PL" sz="1700" dirty="0"/>
              <a:t>– serwis tematyczny dotyczący otwartej nauk</a:t>
            </a:r>
          </a:p>
          <a:p>
            <a:r>
              <a:rPr lang="pl-PL" sz="1700" dirty="0">
                <a:hlinkClick r:id="rId5"/>
              </a:rPr>
              <a:t>Edukacja w czasach pandemii – e-book dla nauczycieli na nietypowe czasy </a:t>
            </a:r>
            <a:r>
              <a:rPr lang="pl-PL" sz="1700" dirty="0"/>
              <a:t>– opracowanie w formie książki</a:t>
            </a:r>
          </a:p>
          <a:p>
            <a:r>
              <a:rPr lang="pl-PL" sz="1700" dirty="0" err="1">
                <a:hlinkClick r:id="rId6"/>
              </a:rPr>
              <a:t>OpenStax</a:t>
            </a:r>
            <a:r>
              <a:rPr lang="pl-PL" sz="1700" dirty="0"/>
              <a:t> – otwarte podręczniki</a:t>
            </a:r>
          </a:p>
          <a:p>
            <a:r>
              <a:rPr lang="pl-PL" sz="1700" dirty="0" err="1">
                <a:hlinkClick r:id="rId7"/>
              </a:rPr>
              <a:t>InTechOpen</a:t>
            </a:r>
            <a:r>
              <a:rPr lang="pl-PL" sz="1700" dirty="0"/>
              <a:t> – książki naukowe w otwartym dostępie,  głównie z nauk ścisłych i medycznych</a:t>
            </a:r>
          </a:p>
          <a:p>
            <a:r>
              <a:rPr lang="pl-PL" sz="1700" dirty="0">
                <a:hlinkClick r:id="rId8"/>
              </a:rPr>
              <a:t>TU Delft Open </a:t>
            </a:r>
            <a:r>
              <a:rPr lang="pl-PL" sz="1700" dirty="0" err="1">
                <a:hlinkClick r:id="rId8"/>
              </a:rPr>
              <a:t>Textbooks</a:t>
            </a:r>
            <a:r>
              <a:rPr lang="pl-PL" sz="1700" dirty="0">
                <a:hlinkClick r:id="rId8"/>
              </a:rPr>
              <a:t> </a:t>
            </a:r>
            <a:r>
              <a:rPr lang="pl-PL" sz="1700" dirty="0"/>
              <a:t>– otwarte podręczniki akademickie</a:t>
            </a:r>
          </a:p>
          <a:p>
            <a:r>
              <a:rPr lang="pl-PL" sz="1700" dirty="0">
                <a:hlinkClick r:id="rId9"/>
              </a:rPr>
              <a:t>Open </a:t>
            </a:r>
            <a:r>
              <a:rPr lang="pl-PL" sz="1700" dirty="0" err="1">
                <a:hlinkClick r:id="rId9"/>
              </a:rPr>
              <a:t>Textbook</a:t>
            </a:r>
            <a:r>
              <a:rPr lang="pl-PL" sz="1700" dirty="0">
                <a:hlinkClick r:id="rId9"/>
              </a:rPr>
              <a:t> Library</a:t>
            </a:r>
            <a:r>
              <a:rPr lang="pl-PL" sz="1700" dirty="0"/>
              <a:t> – otwarte podręczniki akademickie</a:t>
            </a:r>
          </a:p>
          <a:p>
            <a:r>
              <a:rPr lang="pl-PL" sz="1700" dirty="0">
                <a:hlinkClick r:id="rId10"/>
              </a:rPr>
              <a:t>BC Campus </a:t>
            </a:r>
            <a:r>
              <a:rPr lang="pl-PL" sz="1700" dirty="0" err="1">
                <a:hlinkClick r:id="rId10"/>
              </a:rPr>
              <a:t>OpenEd</a:t>
            </a:r>
            <a:r>
              <a:rPr lang="pl-PL" sz="1700" dirty="0">
                <a:hlinkClick r:id="rId10"/>
              </a:rPr>
              <a:t> </a:t>
            </a:r>
            <a:r>
              <a:rPr lang="pl-PL" sz="1700" dirty="0"/>
              <a:t>- otwarte podręczniki akademickie</a:t>
            </a:r>
          </a:p>
          <a:p>
            <a:r>
              <a:rPr lang="pl-PL" sz="1700" dirty="0" err="1">
                <a:hlinkClick r:id="rId11"/>
              </a:rPr>
              <a:t>Servier</a:t>
            </a:r>
            <a:r>
              <a:rPr lang="pl-PL" sz="1700" dirty="0">
                <a:hlinkClick r:id="rId11"/>
              </a:rPr>
              <a:t> </a:t>
            </a:r>
            <a:r>
              <a:rPr lang="pl-PL" sz="1700" dirty="0" err="1">
                <a:hlinkClick r:id="rId11"/>
              </a:rPr>
              <a:t>Medical</a:t>
            </a:r>
            <a:r>
              <a:rPr lang="pl-PL" sz="1700" dirty="0">
                <a:hlinkClick r:id="rId11"/>
              </a:rPr>
              <a:t> Art </a:t>
            </a:r>
            <a:r>
              <a:rPr lang="pl-PL" sz="1700" dirty="0"/>
              <a:t>- darmo rysunki z zakresu medycyny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624521" y="1541252"/>
            <a:ext cx="6070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Z czego możemy korzystać? </a:t>
            </a: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Co możemy polecać?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71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719" y="2984915"/>
            <a:ext cx="7723705" cy="2906821"/>
          </a:xfrm>
        </p:spPr>
        <p:txBody>
          <a:bodyPr>
            <a:normAutofit/>
          </a:bodyPr>
          <a:lstStyle/>
          <a:p>
            <a:r>
              <a:rPr lang="pl-PL" sz="1600" dirty="0"/>
              <a:t>EBSCO - </a:t>
            </a:r>
            <a:r>
              <a:rPr lang="pl-PL" sz="1600" dirty="0">
                <a:hlinkClick r:id="rId2"/>
              </a:rPr>
              <a:t>zapis </a:t>
            </a:r>
            <a:r>
              <a:rPr lang="pl-PL" sz="1600" dirty="0" err="1">
                <a:hlinkClick r:id="rId2"/>
              </a:rPr>
              <a:t>webinarów</a:t>
            </a:r>
            <a:endParaRPr lang="pl-PL" sz="1600" dirty="0"/>
          </a:p>
          <a:p>
            <a:r>
              <a:rPr lang="pl-PL" sz="1600" dirty="0"/>
              <a:t>FRSI - </a:t>
            </a:r>
            <a:r>
              <a:rPr lang="pl-PL" sz="1600" dirty="0">
                <a:hlinkClick r:id="rId3"/>
              </a:rPr>
              <a:t>zapis </a:t>
            </a:r>
            <a:r>
              <a:rPr lang="pl-PL" sz="1600" dirty="0" err="1">
                <a:hlinkClick r:id="rId3"/>
              </a:rPr>
              <a:t>webinarów</a:t>
            </a:r>
            <a:r>
              <a:rPr lang="pl-PL" sz="1600" dirty="0">
                <a:hlinkClick r:id="rId3"/>
              </a:rPr>
              <a:t> </a:t>
            </a:r>
            <a:endParaRPr lang="pl-PL" sz="1600" dirty="0"/>
          </a:p>
          <a:p>
            <a:r>
              <a:rPr lang="pl-PL" sz="1600" dirty="0">
                <a:hlinkClick r:id="rId4"/>
              </a:rPr>
              <a:t>EBIB</a:t>
            </a:r>
            <a:r>
              <a:rPr lang="pl-PL" sz="1600" dirty="0"/>
              <a:t> – serwis dla bibliotekarzy</a:t>
            </a:r>
          </a:p>
          <a:p>
            <a:r>
              <a:rPr lang="pl-PL" sz="1600" dirty="0">
                <a:hlinkClick r:id="rId5"/>
              </a:rPr>
              <a:t>Jak skutecznie pozyskiwać informacje w </a:t>
            </a:r>
            <a:r>
              <a:rPr lang="pl-PL" sz="1600" dirty="0" err="1">
                <a:hlinkClick r:id="rId5"/>
              </a:rPr>
              <a:t>internecie</a:t>
            </a:r>
            <a:r>
              <a:rPr lang="pl-PL" sz="1600" dirty="0">
                <a:hlinkClick r:id="rId5"/>
              </a:rPr>
              <a:t>? Wykorzystanie zasobów </a:t>
            </a:r>
            <a:r>
              <a:rPr lang="pl-PL" sz="1600" dirty="0" err="1">
                <a:hlinkClick r:id="rId5"/>
              </a:rPr>
              <a:t>Deep</a:t>
            </a:r>
            <a:r>
              <a:rPr lang="pl-PL" sz="1600" dirty="0">
                <a:hlinkClick r:id="rId5"/>
              </a:rPr>
              <a:t> Web w praktyce</a:t>
            </a:r>
            <a:r>
              <a:rPr lang="pl-PL" sz="1600" dirty="0"/>
              <a:t> / Sabina Cisek – opracowanie</a:t>
            </a:r>
          </a:p>
          <a:p>
            <a:r>
              <a:rPr lang="pl-PL" sz="1600" dirty="0">
                <a:hlinkClick r:id="rId6"/>
              </a:rPr>
              <a:t>AFBN</a:t>
            </a:r>
            <a:r>
              <a:rPr lang="pl-PL" sz="1600" dirty="0"/>
              <a:t> – dane dotyczące funkcjonowania bibliotek naukowych, ustandaryzowane badania satysfakcji użytkowników wraz z poradnikiem i wzorem raportu</a:t>
            </a:r>
          </a:p>
          <a:p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080164" y="1896455"/>
            <a:ext cx="6665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Z czego możemy korzystać? 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783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7526" y="3069418"/>
            <a:ext cx="7068948" cy="3004003"/>
          </a:xfrm>
        </p:spPr>
        <p:txBody>
          <a:bodyPr>
            <a:normAutofit lnSpcReduction="10000"/>
          </a:bodyPr>
          <a:lstStyle/>
          <a:p>
            <a:r>
              <a:rPr lang="pl-PL" sz="1600" dirty="0" err="1">
                <a:hlinkClick r:id="rId2"/>
              </a:rPr>
              <a:t>SlideShare</a:t>
            </a:r>
            <a:r>
              <a:rPr lang="pl-PL" sz="1600" dirty="0"/>
              <a:t> -  internetowa platforma umożliwiająca dzielenie się prezentacjami multimedialnym, ogólnodostępna, bezpłatna, wymaga logowania</a:t>
            </a:r>
          </a:p>
          <a:p>
            <a:r>
              <a:rPr lang="pl-PL" sz="1600" dirty="0" err="1">
                <a:hlinkClick r:id="rId3"/>
              </a:rPr>
              <a:t>Inscape</a:t>
            </a:r>
            <a:r>
              <a:rPr lang="pl-PL" sz="1600" dirty="0"/>
              <a:t>  - program pozwalający na  tworzenie grafiki, materiałów informacyjnych</a:t>
            </a:r>
          </a:p>
          <a:p>
            <a:r>
              <a:rPr lang="pl-PL" sz="1600" dirty="0" err="1">
                <a:hlinkClick r:id="rId4"/>
              </a:rPr>
              <a:t>OpenShot</a:t>
            </a:r>
            <a:r>
              <a:rPr lang="pl-PL" sz="1600" dirty="0"/>
              <a:t> - odtwarzacz i edytor filmów wideo, oprogramowanie </a:t>
            </a:r>
            <a:r>
              <a:rPr lang="pl-PL" sz="1600" dirty="0" err="1"/>
              <a:t>otwartoźródłowe</a:t>
            </a:r>
            <a:r>
              <a:rPr lang="pl-PL" sz="1600" dirty="0"/>
              <a:t>, alternatywa dla programów komercyjnych</a:t>
            </a:r>
          </a:p>
          <a:p>
            <a:r>
              <a:rPr lang="pl-PL" sz="1600" dirty="0" err="1">
                <a:hlinkClick r:id="rId5"/>
              </a:rPr>
              <a:t>Genially</a:t>
            </a:r>
            <a:r>
              <a:rPr lang="pl-PL" sz="1600" dirty="0"/>
              <a:t> – do przygotowania efektownej, ale i prostej prezentacji</a:t>
            </a:r>
          </a:p>
          <a:p>
            <a:r>
              <a:rPr lang="pl-PL" sz="1600" dirty="0">
                <a:hlinkClick r:id="rId6"/>
              </a:rPr>
              <a:t>Otwarty System Archiwizacji </a:t>
            </a:r>
            <a:r>
              <a:rPr lang="pl-PL" sz="1600" dirty="0"/>
              <a:t>- darmowe narzędzie, przeznaczone do opisywania, udostępniania i wyszukiwania zbiorów archiwalnych, stworzone z myślą o archiwach społecznych</a:t>
            </a:r>
          </a:p>
          <a:p>
            <a:r>
              <a:rPr lang="pl-PL" sz="1600" dirty="0">
                <a:hlinkClick r:id="rId7"/>
              </a:rPr>
              <a:t>OMEKA</a:t>
            </a:r>
            <a:r>
              <a:rPr lang="pl-PL" sz="1600" dirty="0"/>
              <a:t> – otwarty system do tworzenia kolekcji cyfrowych, przygotowywania wystaw wirtualnych itp.</a:t>
            </a:r>
          </a:p>
          <a:p>
            <a:pPr marL="0" indent="0">
              <a:buNone/>
            </a:pPr>
            <a:endParaRPr lang="pl-PL" sz="2100" dirty="0"/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804761" y="2005298"/>
            <a:ext cx="6665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Z czego możemy korzystać - narzędzia? </a:t>
            </a:r>
            <a:endParaRPr lang="pl-PL" sz="2800" b="1" dirty="0">
              <a:solidFill>
                <a:srgbClr val="FF0000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947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273403" y="6363006"/>
            <a:ext cx="8694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403" y="2846824"/>
            <a:ext cx="2786320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dirty="0"/>
              <a:t>Od 4 maja biblioteki mogą być stopniowo otwierane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dirty="0"/>
              <a:t>Zatem możemy „świętować”</a:t>
            </a:r>
          </a:p>
          <a:p>
            <a:pPr marL="0" indent="0">
              <a:buNone/>
            </a:pPr>
            <a:r>
              <a:rPr lang="pl-PL" sz="1600" dirty="0"/>
              <a:t>Tydzień Bibliotek 2020</a:t>
            </a: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4452104" y="848697"/>
            <a:ext cx="4982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Inne formy działalności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pic>
        <p:nvPicPr>
          <p:cNvPr id="3" name="Obraz 2" descr="Obraz zawierający zrzut ekranu, tekst&#10;&#10;Opis wygenerowany automatycznie">
            <a:extLst>
              <a:ext uri="{FF2B5EF4-FFF2-40B4-BE49-F238E27FC236}">
                <a16:creationId xmlns:a16="http://schemas.microsoft.com/office/drawing/2014/main" id="{5C2F8EB5-C9F2-4C1D-98AE-1E1F37B085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643" y="2171897"/>
            <a:ext cx="4897077" cy="4116293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4BF732A6-8159-496C-9C4D-4995B15C64AB}"/>
              </a:ext>
            </a:extLst>
          </p:cNvPr>
          <p:cNvSpPr/>
          <p:nvPr/>
        </p:nvSpPr>
        <p:spPr>
          <a:xfrm>
            <a:off x="4161720" y="6313129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Uniwersytecka w Poznaniu [online]. [Dostęp 5.05.2020].  Dostępny w: </a:t>
            </a:r>
            <a:r>
              <a:rPr lang="pl-PL" sz="1100" dirty="0">
                <a:solidFill>
                  <a:srgbClr val="000000"/>
                </a:solidFill>
              </a:rPr>
              <a:t>http://lib.amu.edu.pl/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553830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273403" y="6363006"/>
            <a:ext cx="8694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>
              <a:solidFill>
                <a:srgbClr val="000000"/>
              </a:solidFill>
            </a:endParaRPr>
          </a:p>
        </p:txBody>
      </p:sp>
      <p:pic>
        <p:nvPicPr>
          <p:cNvPr id="6" name="Symbol zastępczy zawartości 5" descr="Obraz zawierający zrzut ekranu&#10;&#10;Opis wygenerowany automatycznie">
            <a:extLst>
              <a:ext uri="{FF2B5EF4-FFF2-40B4-BE49-F238E27FC236}">
                <a16:creationId xmlns:a16="http://schemas.microsoft.com/office/drawing/2014/main" id="{76F0F3F7-2370-4997-BA22-16B024850F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811" y="2073241"/>
            <a:ext cx="6234572" cy="3649662"/>
          </a:xfr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3985672" y="818159"/>
            <a:ext cx="4982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414999"/>
                </a:solidFill>
              </a:rPr>
              <a:t>Inne formy działalności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4BF732A6-8159-496C-9C4D-4995B15C64AB}"/>
              </a:ext>
            </a:extLst>
          </p:cNvPr>
          <p:cNvSpPr/>
          <p:nvPr/>
        </p:nvSpPr>
        <p:spPr>
          <a:xfrm>
            <a:off x="2490870" y="6116785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Biblioteka Uniwersytecka w Toruniu [online]. [Dostęp 5.05.2020].  Dostępny w: </a:t>
            </a:r>
            <a:r>
              <a:rPr lang="pl-PL" sz="1100" dirty="0">
                <a:solidFill>
                  <a:srgbClr val="000000"/>
                </a:solidFill>
              </a:rPr>
              <a:t>https://www.bu.umk.pl/tydzien-bibliotek-2020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14948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51" y="3429000"/>
            <a:ext cx="3557573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A może środowiskowa debata oksfordzka wokół tezy (również online): </a:t>
            </a:r>
          </a:p>
          <a:p>
            <a:pPr marL="0" indent="0" algn="ctr">
              <a:buNone/>
            </a:pPr>
            <a:r>
              <a:rPr lang="pl-PL" sz="1600" b="1" dirty="0"/>
              <a:t>„Bibliotekarz to osobowość otwarta</a:t>
            </a:r>
          </a:p>
          <a:p>
            <a:pPr marL="0" indent="0" algn="ctr">
              <a:buNone/>
            </a:pPr>
            <a:r>
              <a:rPr lang="pl-PL" sz="1600" b="1" dirty="0"/>
              <a:t>na innych…”</a:t>
            </a:r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endParaRPr lang="pl-PL" sz="1600" dirty="0"/>
          </a:p>
          <a:p>
            <a:pPr marL="0" indent="0">
              <a:buNone/>
            </a:pPr>
            <a:r>
              <a:rPr lang="pl-PL" sz="1600" dirty="0"/>
              <a:t>Zachęcam do obejrzenia debaty z 2019 r.</a:t>
            </a:r>
          </a:p>
          <a:p>
            <a:pPr marL="0" indent="0">
              <a:buNone/>
            </a:pPr>
            <a:r>
              <a:rPr lang="pl-PL" sz="1600" dirty="0">
                <a:hlinkClick r:id="rId2"/>
              </a:rPr>
              <a:t>„Nauka powinna być otwarta”</a:t>
            </a: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940669" y="616534"/>
            <a:ext cx="680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Zaplanujmy przyszłość… </a:t>
            </a: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– Open Access </a:t>
            </a:r>
            <a:r>
              <a:rPr lang="pl-PL" sz="2800" b="1" dirty="0" err="1">
                <a:solidFill>
                  <a:srgbClr val="414999"/>
                </a:solidFill>
              </a:rPr>
              <a:t>Week</a:t>
            </a:r>
            <a:r>
              <a:rPr lang="pl-PL" sz="2800" b="1" dirty="0">
                <a:solidFill>
                  <a:srgbClr val="414999"/>
                </a:solidFill>
              </a:rPr>
              <a:t> 2020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5E5A2A40-05E0-4E9E-A227-5B9AB0253BBD}"/>
              </a:ext>
            </a:extLst>
          </p:cNvPr>
          <p:cNvSpPr/>
          <p:nvPr/>
        </p:nvSpPr>
        <p:spPr>
          <a:xfrm>
            <a:off x="4571999" y="6456433"/>
            <a:ext cx="38946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>
                <a:solidFill>
                  <a:prstClr val="black"/>
                </a:solidFill>
              </a:rPr>
              <a:t>CIBUM [online]. [Dostęp 5.05.2020].  Dostępny w: http://otwarty.umed.pl/debata-oksfordzka/</a:t>
            </a:r>
          </a:p>
        </p:txBody>
      </p:sp>
      <p:pic>
        <p:nvPicPr>
          <p:cNvPr id="14" name="Obraz 13" descr="Obraz zawierający tekst, mapa&#10;&#10;Opis wygenerowany automatycznie">
            <a:extLst>
              <a:ext uri="{FF2B5EF4-FFF2-40B4-BE49-F238E27FC236}">
                <a16:creationId xmlns:a16="http://schemas.microsoft.com/office/drawing/2014/main" id="{23B91641-3EC9-4143-B75D-91EF557183A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872" y="2165741"/>
            <a:ext cx="4244795" cy="4246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7746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273403" y="6363006"/>
            <a:ext cx="8694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</a:rPr>
              <a:t>Polecam ostatni numer „Biuletynu EBIB”  - </a:t>
            </a:r>
            <a:r>
              <a:rPr lang="pl-PL" dirty="0">
                <a:hlinkClick r:id="rId2"/>
              </a:rPr>
              <a:t>Nowe technologie dla bibliotekarzy i czytelników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191" y="2977541"/>
            <a:ext cx="7407616" cy="2906821"/>
          </a:xfrm>
        </p:spPr>
        <p:txBody>
          <a:bodyPr>
            <a:normAutofit/>
          </a:bodyPr>
          <a:lstStyle/>
          <a:p>
            <a:r>
              <a:rPr lang="pl-PL" sz="1600" dirty="0"/>
              <a:t>chmurowe systemy biblioteczne pozwalające na pracę zdalną</a:t>
            </a:r>
          </a:p>
          <a:p>
            <a:r>
              <a:rPr lang="pl-PL" sz="1600" dirty="0"/>
              <a:t>sprzęt, który pracownik może wypożyczyć do domu</a:t>
            </a:r>
          </a:p>
          <a:p>
            <a:r>
              <a:rPr lang="pl-PL" sz="1600" dirty="0"/>
              <a:t>system autoryzacji dostępu do e-zasobów poza uczelnią</a:t>
            </a:r>
          </a:p>
          <a:p>
            <a:r>
              <a:rPr lang="pl-PL" sz="1600" dirty="0"/>
              <a:t>książkomaty, </a:t>
            </a:r>
            <a:r>
              <a:rPr lang="pl-PL" sz="1600" dirty="0" err="1"/>
              <a:t>wrzutnie</a:t>
            </a:r>
            <a:r>
              <a:rPr lang="pl-PL" sz="1600" dirty="0"/>
              <a:t>…</a:t>
            </a:r>
          </a:p>
          <a:p>
            <a:r>
              <a:rPr lang="pl-PL" sz="1600" dirty="0"/>
              <a:t>niezwodna komunikacja z czytelnikami w czasie rzeczywistym</a:t>
            </a:r>
          </a:p>
          <a:p>
            <a:r>
              <a:rPr lang="pl-PL" sz="1600" dirty="0"/>
              <a:t>ewangelizacja otwartości (biblioteczne otwarte kursy, promowanie wolnych licencji i otwartych zasobów edukacyjnych)</a:t>
            </a:r>
          </a:p>
          <a:p>
            <a:r>
              <a:rPr lang="pl-PL" sz="1600" dirty="0"/>
              <a:t>współpraca, dzielenie się wynikami pracy twórczej w środowisku bibliotekarskim</a:t>
            </a: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687857" y="1717048"/>
            <a:ext cx="6778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Zaplanujmy przyszłość </a:t>
            </a: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nad czym warto się zastanowić?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866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273403" y="6363006"/>
            <a:ext cx="8694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191" y="2977541"/>
            <a:ext cx="7407616" cy="29068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dirty="0"/>
              <a:t>Myśląc o przyszłości należy rozważyć:</a:t>
            </a:r>
          </a:p>
          <a:p>
            <a:r>
              <a:rPr lang="pl-PL" sz="1600" dirty="0"/>
              <a:t>przygotowanie na ponowne ograniczenie dostępności bibliotek (ponowne zamknięcie)</a:t>
            </a:r>
          </a:p>
          <a:p>
            <a:r>
              <a:rPr lang="pl-PL" sz="1600" dirty="0"/>
              <a:t>przygotowanie stosownych procedur umożliwiających pracę zdalną lub działania online, także niezależnie od pandemii / innych zagrożeń</a:t>
            </a:r>
          </a:p>
          <a:p>
            <a:pPr marL="0" indent="0">
              <a:buNone/>
            </a:pPr>
            <a:endParaRPr lang="pl-PL" sz="1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687857" y="1717048"/>
            <a:ext cx="6778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Zaplanujmy przyszłość </a:t>
            </a: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nad czym warto się zastanowić?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460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273403" y="6363006"/>
            <a:ext cx="86945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79D136DD-4214-4596-9348-496461E86B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039" y="3692412"/>
            <a:ext cx="7395276" cy="29068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1600" dirty="0"/>
              <a:t>Oczywiście nad udziałem w kolejnej edycji kursu </a:t>
            </a:r>
          </a:p>
          <a:p>
            <a:pPr marL="0" indent="0" algn="ctr">
              <a:buNone/>
            </a:pPr>
            <a:r>
              <a:rPr lang="pl-PL" sz="2000" b="1" dirty="0" err="1"/>
              <a:t>SpołEd</a:t>
            </a:r>
            <a:r>
              <a:rPr lang="pl-PL" sz="2000" b="1" dirty="0"/>
              <a:t> w bibliotece – „Otwarte zasoby edukacyjne w bibliotece”,</a:t>
            </a:r>
            <a:r>
              <a:rPr lang="pl-PL" sz="1600" b="1" dirty="0"/>
              <a:t> </a:t>
            </a:r>
          </a:p>
          <a:p>
            <a:pPr marL="0" indent="0" algn="ctr">
              <a:buNone/>
            </a:pPr>
            <a:r>
              <a:rPr lang="pl-PL" sz="1600" dirty="0"/>
              <a:t>zaplanowanej na początek 2021 r.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1670272" y="2128979"/>
            <a:ext cx="67788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Zaplanujmy przyszłość </a:t>
            </a: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- nad czym warto się zastanowić?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545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F707A52-1561-40B8-B6DC-11D3D9CDA0B3}"/>
              </a:ext>
            </a:extLst>
          </p:cNvPr>
          <p:cNvSpPr/>
          <p:nvPr/>
        </p:nvSpPr>
        <p:spPr>
          <a:xfrm>
            <a:off x="449451" y="6196393"/>
            <a:ext cx="4572000" cy="215444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80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pic>
        <p:nvPicPr>
          <p:cNvPr id="2" name="Symbol zastępczy zawartości 1">
            <a:extLst>
              <a:ext uri="{FF2B5EF4-FFF2-40B4-BE49-F238E27FC236}">
                <a16:creationId xmlns:a16="http://schemas.microsoft.com/office/drawing/2014/main" id="{E34D5A24-8C1B-4C06-A2CF-1C4F0D858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1847" y="2240752"/>
            <a:ext cx="6357937" cy="417108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18328E3-3A5D-4481-A516-4DEE27A70059}"/>
              </a:ext>
            </a:extLst>
          </p:cNvPr>
          <p:cNvSpPr txBox="1"/>
          <p:nvPr/>
        </p:nvSpPr>
        <p:spPr>
          <a:xfrm>
            <a:off x="2370293" y="1682688"/>
            <a:ext cx="43206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Czas na pytania…</a:t>
            </a:r>
          </a:p>
          <a:p>
            <a:pPr algn="ctr"/>
            <a:r>
              <a:rPr lang="pl-PL" sz="2800" b="1" dirty="0">
                <a:solidFill>
                  <a:srgbClr val="414999"/>
                </a:solidFill>
              </a:rPr>
              <a:t>Czas na komentarze…</a:t>
            </a:r>
            <a:endParaRPr lang="pl-PL" sz="2800" b="1" dirty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BA18D0-2A2F-4765-A19B-F95D46704533}"/>
              </a:ext>
            </a:extLst>
          </p:cNvPr>
          <p:cNvSpPr/>
          <p:nvPr/>
        </p:nvSpPr>
        <p:spPr>
          <a:xfrm>
            <a:off x="2653600" y="310328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sz="1050" dirty="0">
              <a:solidFill>
                <a:srgbClr val="000000"/>
              </a:solidFill>
              <a:latin typeface="Rubik" panose="00000500000000000000" pitchFamily="2" charset="-79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7CA7EF02-EAD1-4D81-9756-40E869104919}"/>
              </a:ext>
            </a:extLst>
          </p:cNvPr>
          <p:cNvCxnSpPr>
            <a:cxnSpLocks/>
          </p:cNvCxnSpPr>
          <p:nvPr/>
        </p:nvCxnSpPr>
        <p:spPr>
          <a:xfrm>
            <a:off x="2080164" y="441133"/>
            <a:ext cx="410706" cy="0"/>
          </a:xfrm>
          <a:prstGeom prst="line">
            <a:avLst/>
          </a:prstGeom>
          <a:ln w="66675">
            <a:solidFill>
              <a:srgbClr val="414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fika 10">
            <a:extLst>
              <a:ext uri="{FF2B5EF4-FFF2-40B4-BE49-F238E27FC236}">
                <a16:creationId xmlns:a16="http://schemas.microsoft.com/office/drawing/2014/main" id="{8B9F9965-83FE-4F55-8803-3F8A9EBF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3403" y="235428"/>
            <a:ext cx="2096889" cy="1422889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022A60D-5C31-4546-BE79-5A7CA90C3FEE}"/>
              </a:ext>
            </a:extLst>
          </p:cNvPr>
          <p:cNvSpPr/>
          <p:nvPr/>
        </p:nvSpPr>
        <p:spPr>
          <a:xfrm>
            <a:off x="2490870" y="6172022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pl-PL" sz="1100" dirty="0">
                <a:solidFill>
                  <a:srgbClr val="000000"/>
                </a:solidFill>
              </a:rPr>
              <a:t>Źródło: </a:t>
            </a:r>
            <a:r>
              <a:rPr lang="pl-PL" sz="1100" dirty="0" err="1">
                <a:solidFill>
                  <a:prstClr val="black"/>
                </a:solidFill>
              </a:rPr>
              <a:t>Piqsels</a:t>
            </a:r>
            <a:r>
              <a:rPr lang="pl-PL" sz="1100" dirty="0">
                <a:solidFill>
                  <a:prstClr val="black"/>
                </a:solidFill>
              </a:rPr>
              <a:t> [online]. [Dostęp 5.05.2020].  Dostępny w: https://www.piqsels.com/en/public-domain-photo-zbaeu</a:t>
            </a:r>
            <a:endParaRPr lang="pl-P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94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72CCDAB8-D11B-42E8-8D45-CAE038C3A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3859" y="5448362"/>
            <a:ext cx="735756" cy="826310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016299CF-0355-4556-8A26-116B8424BEF1}"/>
              </a:ext>
            </a:extLst>
          </p:cNvPr>
          <p:cNvSpPr/>
          <p:nvPr/>
        </p:nvSpPr>
        <p:spPr>
          <a:xfrm>
            <a:off x="4185403" y="5481734"/>
            <a:ext cx="4572000" cy="75956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l-PL" sz="1000" dirty="0">
                <a:latin typeface="Rubik" panose="00000500000000000000" pitchFamily="2" charset="-79"/>
                <a:cs typeface="Rubik" panose="00000500000000000000" pitchFamily="2" charset="-79"/>
              </a:rPr>
              <a:t>Fundacja Centrum Cyfrowe</a:t>
            </a:r>
          </a:p>
          <a:p>
            <a:pPr>
              <a:lnSpc>
                <a:spcPct val="150000"/>
              </a:lnSpc>
            </a:pPr>
            <a:r>
              <a:rPr lang="pl-PL" sz="1000" dirty="0">
                <a:latin typeface="Rubik" panose="00000500000000000000" pitchFamily="2" charset="-79"/>
                <a:cs typeface="Rubik" panose="00000500000000000000" pitchFamily="2" charset="-79"/>
              </a:rPr>
              <a:t>ul. Chmielna 24/2, 00-020 Warszawa</a:t>
            </a:r>
          </a:p>
          <a:p>
            <a:pPr>
              <a:lnSpc>
                <a:spcPct val="150000"/>
              </a:lnSpc>
            </a:pPr>
            <a:r>
              <a:rPr lang="pl-PL" sz="1000" dirty="0">
                <a:latin typeface="Rubik" panose="00000500000000000000" pitchFamily="2" charset="-79"/>
                <a:cs typeface="Rubik" panose="00000500000000000000" pitchFamily="2" charset="-79"/>
              </a:rPr>
              <a:t>kontakt@centrumcyfrowe.pl</a:t>
            </a:r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C7846149-B59F-401B-B943-99E485E11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4065" y="219645"/>
            <a:ext cx="2096889" cy="142288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26B5A9-7621-45DC-B049-E98558E01F2B}"/>
              </a:ext>
            </a:extLst>
          </p:cNvPr>
          <p:cNvSpPr txBox="1"/>
          <p:nvPr/>
        </p:nvSpPr>
        <p:spPr>
          <a:xfrm>
            <a:off x="1095567" y="2213282"/>
            <a:ext cx="6952864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800" b="1" dirty="0">
                <a:solidFill>
                  <a:srgbClr val="414999"/>
                </a:solidFill>
              </a:rPr>
              <a:t>Dziękuję</a:t>
            </a:r>
          </a:p>
          <a:p>
            <a:pPr algn="ctr"/>
            <a:endParaRPr lang="pl-PL" sz="4000" dirty="0">
              <a:solidFill>
                <a:srgbClr val="414999"/>
              </a:solidFill>
            </a:endParaRPr>
          </a:p>
          <a:p>
            <a:pPr algn="ctr"/>
            <a:r>
              <a:rPr lang="pl-PL" dirty="0"/>
              <a:t>Iwona Sójkowska</a:t>
            </a:r>
          </a:p>
          <a:p>
            <a:pPr algn="ctr"/>
            <a:r>
              <a:rPr lang="pl-PL" dirty="0">
                <a:hlinkClick r:id="rId5"/>
              </a:rPr>
              <a:t>iwona.sojkowska@ebib.pl</a:t>
            </a:r>
            <a:endParaRPr lang="pl-PL" dirty="0"/>
          </a:p>
          <a:p>
            <a:pPr algn="ctr"/>
            <a:r>
              <a:rPr lang="pl-PL" dirty="0"/>
              <a:t>CC BY-SA, 2020</a:t>
            </a:r>
          </a:p>
          <a:p>
            <a:pPr algn="ctr"/>
            <a:endParaRPr lang="pl-PL" sz="1600" dirty="0"/>
          </a:p>
          <a:p>
            <a:pPr algn="ctr"/>
            <a:r>
              <a:rPr lang="pl-PL" sz="1400" i="1" dirty="0"/>
              <a:t>Prezentacja będzie dostępna na stronie EBIB w zakładce </a:t>
            </a:r>
            <a:r>
              <a:rPr lang="pl-PL" sz="1400" i="1" dirty="0">
                <a:hlinkClick r:id="rId6"/>
              </a:rPr>
              <a:t>„Poradniki, prezentacje</a:t>
            </a:r>
            <a:r>
              <a:rPr lang="pl-PL" sz="1400" i="1">
                <a:hlinkClick r:id="rId6"/>
              </a:rPr>
              <a:t>, webinaria</a:t>
            </a:r>
            <a:r>
              <a:rPr lang="pl-PL" sz="1400" i="1" dirty="0">
                <a:hlinkClick r:id="rId6"/>
              </a:rPr>
              <a:t>”</a:t>
            </a:r>
            <a:endParaRPr lang="pl-PL" sz="1400" i="1" dirty="0"/>
          </a:p>
        </p:txBody>
      </p:sp>
    </p:spTree>
    <p:extLst>
      <p:ext uri="{BB962C8B-B14F-4D97-AF65-F5344CB8AC3E}">
        <p14:creationId xmlns:p14="http://schemas.microsoft.com/office/powerpoint/2010/main" val="316537106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1974</TotalTime>
  <Words>2160</Words>
  <Application>Microsoft Office PowerPoint</Application>
  <PresentationFormat>Pokaz na ekranie (4:3)</PresentationFormat>
  <Paragraphs>263</Paragraphs>
  <Slides>46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46</vt:i4>
      </vt:variant>
    </vt:vector>
  </HeadingPairs>
  <TitlesOfParts>
    <vt:vector size="52" baseType="lpstr">
      <vt:lpstr>Arial</vt:lpstr>
      <vt:lpstr>Calibri</vt:lpstr>
      <vt:lpstr>Calibri Light</vt:lpstr>
      <vt:lpstr>rubik</vt:lpstr>
      <vt:lpstr>rubik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Okińczyc</dc:creator>
  <cp:lastModifiedBy>Iwona Sójkowska B</cp:lastModifiedBy>
  <cp:revision>129</cp:revision>
  <dcterms:created xsi:type="dcterms:W3CDTF">2018-03-08T09:39:25Z</dcterms:created>
  <dcterms:modified xsi:type="dcterms:W3CDTF">2020-05-13T16:33:09Z</dcterms:modified>
</cp:coreProperties>
</file>