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7" r:id="rId3"/>
    <p:sldId id="258" r:id="rId4"/>
    <p:sldId id="259" r:id="rId5"/>
    <p:sldId id="287" r:id="rId6"/>
    <p:sldId id="288" r:id="rId7"/>
    <p:sldId id="261" r:id="rId8"/>
    <p:sldId id="262" r:id="rId9"/>
    <p:sldId id="263" r:id="rId10"/>
    <p:sldId id="265" r:id="rId11"/>
    <p:sldId id="264" r:id="rId12"/>
    <p:sldId id="266" r:id="rId13"/>
    <p:sldId id="267" r:id="rId14"/>
    <p:sldId id="270" r:id="rId15"/>
    <p:sldId id="268" r:id="rId16"/>
    <p:sldId id="271" r:id="rId17"/>
    <p:sldId id="269" r:id="rId18"/>
    <p:sldId id="272" r:id="rId19"/>
    <p:sldId id="273" r:id="rId20"/>
    <p:sldId id="274" r:id="rId21"/>
    <p:sldId id="286" r:id="rId22"/>
    <p:sldId id="275" r:id="rId23"/>
    <p:sldId id="276" r:id="rId24"/>
    <p:sldId id="280" r:id="rId25"/>
    <p:sldId id="277" r:id="rId26"/>
    <p:sldId id="278" r:id="rId27"/>
    <p:sldId id="279" r:id="rId28"/>
    <p:sldId id="281" r:id="rId29"/>
    <p:sldId id="282" r:id="rId30"/>
    <p:sldId id="283" r:id="rId31"/>
    <p:sldId id="284" r:id="rId32"/>
    <p:sldId id="285" r:id="rId33"/>
    <p:sldId id="289" r:id="rId34"/>
    <p:sldId id="290" r:id="rId35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A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92" d="100"/>
          <a:sy n="92" d="100"/>
        </p:scale>
        <p:origin x="-498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5EE2E-444F-485A-9612-63D72ACA6F98}" type="datetimeFigureOut">
              <a:rPr lang="pl-PL" smtClean="0"/>
              <a:t>2019-10-27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64E8F-3D3A-440C-AB1C-9DF098E5F29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325019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5EE2E-444F-485A-9612-63D72ACA6F98}" type="datetimeFigureOut">
              <a:rPr lang="pl-PL" smtClean="0"/>
              <a:t>2019-10-27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64E8F-3D3A-440C-AB1C-9DF098E5F29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91355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5EE2E-444F-485A-9612-63D72ACA6F98}" type="datetimeFigureOut">
              <a:rPr lang="pl-PL" smtClean="0"/>
              <a:t>2019-10-27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64E8F-3D3A-440C-AB1C-9DF098E5F29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200236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5EE2E-444F-485A-9612-63D72ACA6F98}" type="datetimeFigureOut">
              <a:rPr lang="pl-PL" smtClean="0"/>
              <a:t>2019-10-27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64E8F-3D3A-440C-AB1C-9DF098E5F29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683312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5EE2E-444F-485A-9612-63D72ACA6F98}" type="datetimeFigureOut">
              <a:rPr lang="pl-PL" smtClean="0"/>
              <a:t>2019-10-27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64E8F-3D3A-440C-AB1C-9DF098E5F29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61125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5EE2E-444F-485A-9612-63D72ACA6F98}" type="datetimeFigureOut">
              <a:rPr lang="pl-PL" smtClean="0"/>
              <a:t>2019-10-27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64E8F-3D3A-440C-AB1C-9DF098E5F29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85225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5EE2E-444F-485A-9612-63D72ACA6F98}" type="datetimeFigureOut">
              <a:rPr lang="pl-PL" smtClean="0"/>
              <a:t>2019-10-27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64E8F-3D3A-440C-AB1C-9DF098E5F29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999339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5EE2E-444F-485A-9612-63D72ACA6F98}" type="datetimeFigureOut">
              <a:rPr lang="pl-PL" smtClean="0"/>
              <a:t>2019-10-27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64E8F-3D3A-440C-AB1C-9DF098E5F29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13526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5EE2E-444F-485A-9612-63D72ACA6F98}" type="datetimeFigureOut">
              <a:rPr lang="pl-PL" smtClean="0"/>
              <a:t>2019-10-27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64E8F-3D3A-440C-AB1C-9DF098E5F29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65954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5EE2E-444F-485A-9612-63D72ACA6F98}" type="datetimeFigureOut">
              <a:rPr lang="pl-PL" smtClean="0"/>
              <a:t>2019-10-27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64E8F-3D3A-440C-AB1C-9DF098E5F29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428777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5EE2E-444F-485A-9612-63D72ACA6F98}" type="datetimeFigureOut">
              <a:rPr lang="pl-PL" smtClean="0"/>
              <a:t>2019-10-27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64E8F-3D3A-440C-AB1C-9DF098E5F29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492560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Kliknij, aby edytować styl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</a:lstStyle>
          <a:p>
            <a:r>
              <a:t>Kliknij, aby edytować styl wzorca podtytułu</a:t>
            </a:r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75583243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Kliknij, aby edytować styl</a:t>
            </a:r>
          </a:p>
        </p:txBody>
      </p:sp>
      <p:sp>
        <p:nvSpPr>
          <p:cNvPr id="21" name="Shape 2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Edytuj style wzorca tekstu</a:t>
            </a:r>
          </a:p>
          <a:p>
            <a:pPr lvl="1"/>
            <a:r>
              <a:t>Drugi poziom</a:t>
            </a:r>
          </a:p>
          <a:p>
            <a:pPr lvl="2"/>
            <a:r>
              <a:t>Trzeci poziom</a:t>
            </a:r>
          </a:p>
          <a:p>
            <a:pPr lvl="3"/>
            <a:r>
              <a:t>Czwarty poziom</a:t>
            </a:r>
          </a:p>
          <a:p>
            <a:pPr lvl="4"/>
            <a:r>
              <a:t>Piąty poziom</a:t>
            </a:r>
          </a:p>
        </p:txBody>
      </p:sp>
      <p:sp>
        <p:nvSpPr>
          <p:cNvPr id="22" name="Shape 2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38944266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Kliknij, aby edytować styl</a:t>
            </a:r>
          </a:p>
        </p:txBody>
      </p:sp>
      <p:sp>
        <p:nvSpPr>
          <p:cNvPr id="30" name="Shape 30"/>
          <p:cNvSpPr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</a:lstStyle>
          <a:p>
            <a:r>
              <a:t>Edytuj style wzorca tekstu</a:t>
            </a:r>
          </a:p>
        </p:txBody>
      </p:sp>
      <p:sp>
        <p:nvSpPr>
          <p:cNvPr id="31" name="Shape 3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1143405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Kliknij, aby edytować styl</a:t>
            </a:r>
          </a:p>
        </p:txBody>
      </p:sp>
      <p:sp>
        <p:nvSpPr>
          <p:cNvPr id="39" name="Shape 39"/>
          <p:cNvSpPr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Edytuj style wzorca tekstu</a:t>
            </a:r>
          </a:p>
          <a:p>
            <a:pPr lvl="1"/>
            <a:r>
              <a:t>Drugi poziom</a:t>
            </a:r>
          </a:p>
          <a:p>
            <a:pPr lvl="2"/>
            <a:r>
              <a:t>Trzeci poziom</a:t>
            </a:r>
          </a:p>
          <a:p>
            <a:pPr lvl="3"/>
            <a:r>
              <a:t>Czwarty poziom</a:t>
            </a:r>
          </a:p>
          <a:p>
            <a:pPr lvl="4"/>
            <a:r>
              <a:t>Piąty poziom</a:t>
            </a:r>
          </a:p>
        </p:txBody>
      </p:sp>
      <p:sp>
        <p:nvSpPr>
          <p:cNvPr id="40" name="Shape 4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85131802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Kliknij, aby edytować styl</a:t>
            </a:r>
          </a:p>
        </p:txBody>
      </p:sp>
      <p:sp>
        <p:nvSpPr>
          <p:cNvPr id="48" name="Shape 48"/>
          <p:cNvSpPr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</a:lstStyle>
          <a:p>
            <a:r>
              <a:t>Edytuj style wzorca tekstu</a:t>
            </a:r>
          </a:p>
        </p:txBody>
      </p:sp>
      <p:sp>
        <p:nvSpPr>
          <p:cNvPr id="49" name="Shape 49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hape 5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18112857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Kliknij, aby edytować styl</a:t>
            </a:r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11459806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61369017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Kliknij, aby edytować styl</a:t>
            </a:r>
          </a:p>
        </p:txBody>
      </p:sp>
      <p:sp>
        <p:nvSpPr>
          <p:cNvPr id="73" name="Shape 73"/>
          <p:cNvSpPr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Edytuj style wzorca tekstu</a:t>
            </a:r>
          </a:p>
          <a:p>
            <a:pPr lvl="1"/>
            <a:r>
              <a:t>Drugi poziom</a:t>
            </a:r>
          </a:p>
          <a:p>
            <a:pPr lvl="2"/>
            <a:r>
              <a:t>Trzeci poziom</a:t>
            </a:r>
          </a:p>
          <a:p>
            <a:pPr lvl="3"/>
            <a:r>
              <a:t>Czwarty poziom</a:t>
            </a:r>
          </a:p>
          <a:p>
            <a:pPr lvl="4"/>
            <a:r>
              <a:t>Piąty poziom</a:t>
            </a:r>
          </a:p>
        </p:txBody>
      </p:sp>
      <p:sp>
        <p:nvSpPr>
          <p:cNvPr id="74" name="Shape 74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Shape 7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69791540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Kliknij, aby edytować styl</a:t>
            </a:r>
          </a:p>
        </p:txBody>
      </p:sp>
      <p:sp>
        <p:nvSpPr>
          <p:cNvPr id="83" name="Shape 83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</a:lstStyle>
          <a:p>
            <a:r>
              <a:t>Edytuj style wzorca tekstu</a:t>
            </a:r>
          </a:p>
        </p:txBody>
      </p:sp>
      <p:sp>
        <p:nvSpPr>
          <p:cNvPr id="85" name="Shape 8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01515403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Kliknij, aby edytować styl</a:t>
            </a:r>
          </a:p>
        </p:txBody>
      </p:sp>
      <p:sp>
        <p:nvSpPr>
          <p:cNvPr id="93" name="Shape 9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Edytuj style wzorca tekstu</a:t>
            </a:r>
          </a:p>
          <a:p>
            <a:pPr lvl="1"/>
            <a:r>
              <a:t>Drugi poziom</a:t>
            </a:r>
          </a:p>
          <a:p>
            <a:pPr lvl="2"/>
            <a:r>
              <a:t>Trzeci poziom</a:t>
            </a:r>
          </a:p>
          <a:p>
            <a:pPr lvl="3"/>
            <a:r>
              <a:t>Czwarty poziom</a:t>
            </a:r>
          </a:p>
          <a:p>
            <a:pPr lvl="4"/>
            <a:r>
              <a:t>Piąty poziom</a:t>
            </a:r>
          </a:p>
        </p:txBody>
      </p:sp>
      <p:sp>
        <p:nvSpPr>
          <p:cNvPr id="94" name="Shape 9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88416706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Kliknij, aby edytować styl</a:t>
            </a:r>
          </a:p>
        </p:txBody>
      </p:sp>
      <p:sp>
        <p:nvSpPr>
          <p:cNvPr id="102" name="Shape 102"/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Edytuj style wzorca tekstu</a:t>
            </a:r>
          </a:p>
          <a:p>
            <a:pPr lvl="1"/>
            <a:r>
              <a:t>Drugi poziom</a:t>
            </a:r>
          </a:p>
          <a:p>
            <a:pPr lvl="2"/>
            <a:r>
              <a:t>Trzeci poziom</a:t>
            </a:r>
          </a:p>
          <a:p>
            <a:pPr lvl="3"/>
            <a:r>
              <a:t>Czwarty poziom</a:t>
            </a:r>
          </a:p>
          <a:p>
            <a:pPr lvl="4"/>
            <a:r>
              <a:t>Piąty poziom</a:t>
            </a:r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25428776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75EE2E-444F-485A-9612-63D72ACA6F98}" type="datetimeFigureOut">
              <a:rPr lang="pl-PL" smtClean="0"/>
              <a:t>2019-10-27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664E8F-3D3A-440C-AB1C-9DF098E5F29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15915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Kliknij, aby edytować styl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Edytuj style wzorca tekstu</a:t>
            </a:r>
          </a:p>
          <a:p>
            <a:pPr lvl="1"/>
            <a:r>
              <a:t>Drugi poziom</a:t>
            </a:r>
          </a:p>
          <a:p>
            <a:pPr lvl="2"/>
            <a:r>
              <a:t>Trzeci poziom</a:t>
            </a:r>
          </a:p>
          <a:p>
            <a:pPr lvl="3"/>
            <a:r>
              <a:t>Czwarty poziom</a:t>
            </a:r>
          </a:p>
          <a:p>
            <a:pPr lvl="4"/>
            <a:r>
              <a:t>Piąty poziom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03139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hyperlink" Target="http://www.koed.org.pl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hyperlink" Target="http://www.koed.org.pl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koed.org.pl/wp-content/uploads/2016/04/KOED_MNiSW.pdf" TargetMode="External"/><Relationship Id="rId13" Type="http://schemas.openxmlformats.org/officeDocument/2006/relationships/hyperlink" Target="http://koed.org.pl/pl/blog/2018/09/17/stanowisko-koed-ws-rozporzadzen-do-konstytucji-dla-nauki/" TargetMode="External"/><Relationship Id="rId3" Type="http://schemas.openxmlformats.org/officeDocument/2006/relationships/hyperlink" Target="http://koed.org.pl/wp-content/uploads/2012/11/Minister_Na&#322;&#281;cz_zasoby.odt" TargetMode="External"/><Relationship Id="rId7" Type="http://schemas.openxmlformats.org/officeDocument/2006/relationships/hyperlink" Target="http://koed.org.pl/blog/2014/09/29/stanowisko-koed-ws-planu-wdrozenia-otwartego-dostepu-w-polsce/" TargetMode="External"/><Relationship Id="rId12" Type="http://schemas.openxmlformats.org/officeDocument/2006/relationships/hyperlink" Target="https://koed.org.pl/pl/blog/2018/02/20/odpowiedz-mnisw-na-list-koed-ws-otwartego-dostepu/" TargetMode="External"/><Relationship Id="rId2" Type="http://schemas.openxmlformats.org/officeDocument/2006/relationships/hyperlink" Target="http://koed.org.pl/2010/10/rekomendacje-otwartosci-dla-swiata-nauki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koed.org.pl/blog/2013/01/15/ustawa-o-zasadach-finansowania-nauki-stanowisko-koed/" TargetMode="External"/><Relationship Id="rId11" Type="http://schemas.openxmlformats.org/officeDocument/2006/relationships/hyperlink" Target="https://koed.org.pl/pl/blog/2018/01/25/kierunki-rozwoju-otwartego-dostepu-list-koed-do-mnisw/" TargetMode="External"/><Relationship Id="rId5" Type="http://schemas.openxmlformats.org/officeDocument/2006/relationships/hyperlink" Target="http://koed.org.pl/wp-content/uploads/2012/11/MNISW_KE.pdf" TargetMode="External"/><Relationship Id="rId15" Type="http://schemas.openxmlformats.org/officeDocument/2006/relationships/image" Target="../media/image1.emf"/><Relationship Id="rId10" Type="http://schemas.openxmlformats.org/officeDocument/2006/relationships/hyperlink" Target="http://koed.org.pl/pl/blog/2016/08/09/opinia-koed-o-projekcie-ustawy-o-zasadach-finansowania-nauki-ustawy-o-ncbir-oraz-ustawy-o-ncn/" TargetMode="External"/><Relationship Id="rId4" Type="http://schemas.openxmlformats.org/officeDocument/2006/relationships/hyperlink" Target="http://koed.org.pl/blog/2012/09/09/koed-rekomenduje-otwarty-dostep-w-projektach-mnisw/" TargetMode="External"/><Relationship Id="rId9" Type="http://schemas.openxmlformats.org/officeDocument/2006/relationships/hyperlink" Target="http://koed.org.pl/pl/blog/2016/07/07/opinia-koed-dot-projektu-rozporzadzenia-mnisw/" TargetMode="External"/><Relationship Id="rId14" Type="http://schemas.openxmlformats.org/officeDocument/2006/relationships/hyperlink" Target="http://www.koed.org.pl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oed.org.pl/" TargetMode="External"/><Relationship Id="rId2" Type="http://schemas.openxmlformats.org/officeDocument/2006/relationships/hyperlink" Target="https://www.gov.pl/web/nauka/otwarty-dostep-do-publikacji-naukowych" TargetMode="Externa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www.koed.org.pl/" TargetMode="Externa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hyperlink" Target="http://www.koed.org.pl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hyperlink" Target="http://www.koed.org.pl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hyperlink" Target="http://www.koed.org.pl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oed.org.pl/" TargetMode="External"/><Relationship Id="rId2" Type="http://schemas.openxmlformats.org/officeDocument/2006/relationships/hyperlink" Target="http://www.ppm.edu.pl/index.php/otwartosc-w-nauce/polityka-otwartosci-ppm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hyperlink" Target="http://www.koed.org.pl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-michal.polguj@umed.lodz.pl" TargetMode="External"/><Relationship Id="rId2" Type="http://schemas.openxmlformats.org/officeDocument/2006/relationships/hyperlink" Target="http://cib.umed.lodz.pl/pliki/PDF-y/Polityka-otwarto%C5%9Bci-Uchwa%C5%82a_2018_153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1.emf"/><Relationship Id="rId4" Type="http://schemas.openxmlformats.org/officeDocument/2006/relationships/hyperlink" Target="http://www.koed.org.pl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hyperlink" Target="http://www.koed.org.pl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gorski@biblos.pk.edu.pl" TargetMode="External"/><Relationship Id="rId2" Type="http://schemas.openxmlformats.org/officeDocument/2006/relationships/hyperlink" Target="http://bip.pk.edu.pl/index.php?ver=0&amp;dok=2840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1.emf"/><Relationship Id="rId4" Type="http://schemas.openxmlformats.org/officeDocument/2006/relationships/hyperlink" Target="http://www.koed.org.pl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hyperlink" Target="http://www.koed.org.pl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kswierk@ug.edu.pl" TargetMode="External"/><Relationship Id="rId2" Type="http://schemas.openxmlformats.org/officeDocument/2006/relationships/hyperlink" Target="https://bip.ug.edu.pl/sites/default/files/_nodes/akty_normatywne/84348/files/62u17.pdf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emf"/><Relationship Id="rId4" Type="http://schemas.openxmlformats.org/officeDocument/2006/relationships/hyperlink" Target="http://www.koed.org.pl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hyperlink" Target="http://www.koed.org.pl/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a&#8203;janows@sgh.waw.pl" TargetMode="External"/><Relationship Id="rId2" Type="http://schemas.openxmlformats.org/officeDocument/2006/relationships/hyperlink" Target="http://bip.sgh.waw.pl/pl/Documents/US_nr_190_z_22_listopada_2017_zal_polityka_otwartego_dostepu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.emf"/><Relationship Id="rId4" Type="http://schemas.openxmlformats.org/officeDocument/2006/relationships/hyperlink" Target="http://www.koed.org.pl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agnieszka_adamiec@sggw.pl" TargetMode="External"/><Relationship Id="rId7" Type="http://schemas.openxmlformats.org/officeDocument/2006/relationships/image" Target="../media/image1.emf"/><Relationship Id="rId2" Type="http://schemas.openxmlformats.org/officeDocument/2006/relationships/hyperlink" Target="https://bg.zut.edu.pl/strona-glowna-bg/open-access/zespol-ds-open-access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koed.org.pl/" TargetMode="External"/><Relationship Id="rId5" Type="http://schemas.openxmlformats.org/officeDocument/2006/relationships/hyperlink" Target="https://www.uw.edu.pl/uniwersytet/wladze-i-administracja/komisje-i-zespoly/zr-do-przygotowania-polityki-w-sprawie-otwartej-nauki-na-uw/" TargetMode="External"/><Relationship Id="rId4" Type="http://schemas.openxmlformats.org/officeDocument/2006/relationships/hyperlink" Target="https://www.bu.uni.wroc.pl/sites/default/files/images/doc/ruwr/rektor.pdf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jaroslaw.pluciennik@uni.lodz.pl" TargetMode="External"/><Relationship Id="rId7" Type="http://schemas.openxmlformats.org/officeDocument/2006/relationships/image" Target="../media/image13.jpg"/><Relationship Id="rId2" Type="http://schemas.openxmlformats.org/officeDocument/2006/relationships/hyperlink" Target="mailto:anna.walek@pg.edu.pl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emf"/><Relationship Id="rId5" Type="http://schemas.openxmlformats.org/officeDocument/2006/relationships/hyperlink" Target="http://www.koed.org.pl/" TargetMode="External"/><Relationship Id="rId4" Type="http://schemas.openxmlformats.org/officeDocument/2006/relationships/hyperlink" Target="mailto:zleski@ajd.czest.pl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hyperlink" Target="http://www.koed.org.pl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hyperlink" Target="http://www.koed.org.pl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mailto:Jolanta.Przyluska@imp.lodz.pl" TargetMode="External"/><Relationship Id="rId2" Type="http://schemas.openxmlformats.org/officeDocument/2006/relationships/hyperlink" Target="http://www.imp.lodz.pl/home_pl/offert/scien_res/polityka_otwartego_dostepu_nauka/otwarty_mandat_imp_nauka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.emf"/><Relationship Id="rId4" Type="http://schemas.openxmlformats.org/officeDocument/2006/relationships/hyperlink" Target="http://www.koed.org.pl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oed.org.pl/" TargetMode="External"/><Relationship Id="rId2" Type="http://schemas.openxmlformats.org/officeDocument/2006/relationships/hyperlink" Target="https://rifj.ifj.edu.pl/static/docs/polityka_otwartego_dostepu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mailto:dorota.lesniewska@ispan.waw.pl" TargetMode="External"/><Relationship Id="rId2" Type="http://schemas.openxmlformats.org/officeDocument/2006/relationships/hyperlink" Target="https://ispan.waw.pl/default/o-instytucie/polityka-otwartego-dostepu/#section1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.emf"/><Relationship Id="rId4" Type="http://schemas.openxmlformats.org/officeDocument/2006/relationships/hyperlink" Target="http://www.koed.org.pl/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oed.org.pl/" TargetMode="External"/><Relationship Id="rId2" Type="http://schemas.openxmlformats.org/officeDocument/2006/relationships/hyperlink" Target="https://www.inp.pan.pl/wp-content/uploads/2018/11/Polityka-otwarto%C5%9Bci-INP-PAN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mailto:amodrok@gig.eu" TargetMode="External"/><Relationship Id="rId2" Type="http://schemas.openxmlformats.org/officeDocument/2006/relationships/hyperlink" Target="https://www.gig.eu/pl/nauka-i-badania/polityka-otwartego-dostepu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emf"/><Relationship Id="rId4" Type="http://schemas.openxmlformats.org/officeDocument/2006/relationships/hyperlink" Target="http://www.koed.org.pl/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mailto:mwojtaszek@ichpw.pl" TargetMode="External"/><Relationship Id="rId2" Type="http://schemas.openxmlformats.org/officeDocument/2006/relationships/hyperlink" Target="http://www.ichpw.pl/wp-content/uploads/2018/10/Polityka-Otwartego-Dost&#281;pu-IChPW.pdf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emf"/><Relationship Id="rId4" Type="http://schemas.openxmlformats.org/officeDocument/2006/relationships/hyperlink" Target="http://www.koed.org.pl/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oed.org.pl/" TargetMode="External"/><Relationship Id="rId2" Type="http://schemas.openxmlformats.org/officeDocument/2006/relationships/hyperlink" Target="https://www.ibb.waw.pl/sites/default/files/ZARZ%C4%84DZENIE%20Nr%204%202010.pdf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hyperlink" Target="http://www.koed.org.pl/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hyperlink" Target="http://www.koed.org.pl/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hyperlink" Target="http://www.koed.org.pl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hyperlink" Target="http://www.koed.org.pl/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hyperlink" Target="http://www.koed.org.pl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0" y="0"/>
            <a:ext cx="215265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dirty="0">
              <a:solidFill>
                <a:schemeClr val="tx1">
                  <a:lumMod val="50000"/>
                  <a:lumOff val="50000"/>
                </a:schemeClr>
              </a:solidFill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137786" y="0"/>
            <a:ext cx="100209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7" name="Łącznik prosty 6"/>
          <p:cNvCxnSpPr/>
          <p:nvPr/>
        </p:nvCxnSpPr>
        <p:spPr>
          <a:xfrm>
            <a:off x="314068" y="967419"/>
            <a:ext cx="1177354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ole tekstowe 2"/>
          <p:cNvSpPr txBox="1"/>
          <p:nvPr/>
        </p:nvSpPr>
        <p:spPr>
          <a:xfrm>
            <a:off x="3167150" y="1710355"/>
            <a:ext cx="882071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pl-PL" sz="3200" dirty="0" smtClean="0"/>
              <a:t>„Otwartość </a:t>
            </a:r>
            <a:r>
              <a:rPr lang="pl-PL" sz="3200" dirty="0"/>
              <a:t>w </a:t>
            </a:r>
            <a:r>
              <a:rPr lang="pl-PL" sz="3200" dirty="0" smtClean="0"/>
              <a:t>instytucjach nauki </a:t>
            </a:r>
            <a:r>
              <a:rPr lang="pl-PL" sz="3200" dirty="0"/>
              <a:t>– dobre przykłady wdrożeń polityk </a:t>
            </a:r>
            <a:r>
              <a:rPr lang="pl-PL" sz="3200" dirty="0" err="1" smtClean="0"/>
              <a:t>otwartościowych</a:t>
            </a:r>
            <a:endParaRPr lang="pl-PL" sz="3200" dirty="0" smtClean="0"/>
          </a:p>
        </p:txBody>
      </p:sp>
      <p:sp>
        <p:nvSpPr>
          <p:cNvPr id="11" name="pole tekstowe 10"/>
          <p:cNvSpPr txBox="1"/>
          <p:nvPr/>
        </p:nvSpPr>
        <p:spPr>
          <a:xfrm>
            <a:off x="6380879" y="173221"/>
            <a:ext cx="57067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Open Access </a:t>
            </a:r>
            <a:r>
              <a:rPr lang="pl-PL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Week</a:t>
            </a:r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, 21-27.10.2019 r.</a:t>
            </a:r>
            <a:endParaRPr lang="pl-P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Prostokąt 8"/>
          <p:cNvSpPr/>
          <p:nvPr/>
        </p:nvSpPr>
        <p:spPr>
          <a:xfrm>
            <a:off x="237995" y="1115285"/>
            <a:ext cx="1914655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400" b="1" dirty="0" smtClean="0"/>
              <a:t>Kontakt KOED</a:t>
            </a:r>
            <a:endParaRPr lang="pl-PL" sz="1400" b="1" dirty="0"/>
          </a:p>
          <a:p>
            <a:r>
              <a:rPr lang="pl-PL" sz="1200" dirty="0" smtClean="0"/>
              <a:t>Fundacja </a:t>
            </a:r>
            <a:r>
              <a:rPr lang="pl-PL" sz="1200" dirty="0"/>
              <a:t>Nowoczesna </a:t>
            </a:r>
            <a:r>
              <a:rPr lang="pl-PL" sz="1200" dirty="0" smtClean="0"/>
              <a:t>Polska</a:t>
            </a:r>
          </a:p>
          <a:p>
            <a:r>
              <a:rPr lang="pl-PL" sz="1200" dirty="0"/>
              <a:t>Katarzyna </a:t>
            </a:r>
            <a:r>
              <a:rPr lang="pl-PL" sz="1200" dirty="0" smtClean="0"/>
              <a:t>Górkiewicz</a:t>
            </a:r>
          </a:p>
          <a:p>
            <a:r>
              <a:rPr lang="pl-PL" sz="1200" dirty="0" smtClean="0"/>
              <a:t>ul</a:t>
            </a:r>
            <a:r>
              <a:rPr lang="pl-PL" sz="1200" dirty="0"/>
              <a:t>. Marszałkowska 84/92 lok. 125</a:t>
            </a:r>
            <a:br>
              <a:rPr lang="pl-PL" sz="1200" dirty="0"/>
            </a:br>
            <a:r>
              <a:rPr lang="pl-PL" sz="1200" dirty="0"/>
              <a:t>00-514 Warszawa</a:t>
            </a:r>
          </a:p>
          <a:p>
            <a:r>
              <a:rPr lang="pl-PL" sz="1200" dirty="0"/>
              <a:t>Kontakt:</a:t>
            </a:r>
            <a:br>
              <a:rPr lang="pl-PL" sz="1200" dirty="0"/>
            </a:br>
            <a:r>
              <a:rPr lang="pl-PL" sz="1200" dirty="0" smtClean="0"/>
              <a:t>tel</a:t>
            </a:r>
            <a:r>
              <a:rPr lang="pl-PL" sz="1200" dirty="0"/>
              <a:t>. +48 22 621 30 </a:t>
            </a:r>
            <a:r>
              <a:rPr lang="pl-PL" sz="1200" dirty="0" smtClean="0"/>
              <a:t>17</a:t>
            </a:r>
          </a:p>
          <a:p>
            <a:r>
              <a:rPr lang="pl-PL" sz="1200" dirty="0" smtClean="0">
                <a:hlinkClick r:id="rId2"/>
              </a:rPr>
              <a:t>www.koed.org.pl</a:t>
            </a:r>
            <a:endParaRPr lang="pl-PL" sz="1200" dirty="0"/>
          </a:p>
        </p:txBody>
      </p:sp>
      <p:pic>
        <p:nvPicPr>
          <p:cNvPr id="15" name="Obraz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995" y="32134"/>
            <a:ext cx="1935383" cy="928503"/>
          </a:xfrm>
          <a:prstGeom prst="rect">
            <a:avLst/>
          </a:prstGeom>
        </p:spPr>
      </p:pic>
      <p:sp>
        <p:nvSpPr>
          <p:cNvPr id="16" name="pole tekstowe 15"/>
          <p:cNvSpPr txBox="1"/>
          <p:nvPr/>
        </p:nvSpPr>
        <p:spPr>
          <a:xfrm>
            <a:off x="7462666" y="5623390"/>
            <a:ext cx="433503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Opracowanie:</a:t>
            </a:r>
          </a:p>
          <a:p>
            <a:r>
              <a:rPr lang="pl-PL" dirty="0" smtClean="0"/>
              <a:t>Iwona Sójkowska (Politechnika Łódzka, EBIB)</a:t>
            </a:r>
          </a:p>
          <a:p>
            <a:r>
              <a:rPr lang="pl-PL" dirty="0" smtClean="0"/>
              <a:t>Natalia </a:t>
            </a:r>
            <a:r>
              <a:rPr lang="pl-PL" dirty="0" err="1" smtClean="0"/>
              <a:t>Gruenpeter</a:t>
            </a:r>
            <a:r>
              <a:rPr lang="pl-PL" dirty="0" smtClean="0"/>
              <a:t> (ICM UW) </a:t>
            </a:r>
            <a:endParaRPr lang="pl-PL" dirty="0"/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9321" y="3848279"/>
            <a:ext cx="1727002" cy="2698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195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0" y="0"/>
            <a:ext cx="215265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dirty="0">
              <a:solidFill>
                <a:schemeClr val="tx1">
                  <a:lumMod val="50000"/>
                  <a:lumOff val="50000"/>
                </a:schemeClr>
              </a:solidFill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137786" y="0"/>
            <a:ext cx="100209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7" name="Łącznik prosty 6"/>
          <p:cNvCxnSpPr/>
          <p:nvPr/>
        </p:nvCxnSpPr>
        <p:spPr>
          <a:xfrm>
            <a:off x="314068" y="967419"/>
            <a:ext cx="1177354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ole tekstowe 2"/>
          <p:cNvSpPr txBox="1"/>
          <p:nvPr/>
        </p:nvSpPr>
        <p:spPr>
          <a:xfrm>
            <a:off x="2252651" y="5614801"/>
            <a:ext cx="98588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Jednym z działań członków Koalicji Otwartej Edukacji (KOED) jest rzecznictwo dotyczące </a:t>
            </a:r>
          </a:p>
          <a:p>
            <a:pPr algn="ctr"/>
            <a:r>
              <a:rPr lang="pl-PL" sz="16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otwierania dostępu do treści naukowych i danych badawczych </a:t>
            </a:r>
          </a:p>
          <a:p>
            <a:pPr algn="ctr"/>
            <a:r>
              <a:rPr lang="pl-PL" sz="16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będących wynikiem prac finansowanych z budżetu państwa.</a:t>
            </a:r>
            <a:endParaRPr lang="pl-PL" sz="16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6380879" y="173221"/>
            <a:ext cx="57067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Open Access </a:t>
            </a:r>
            <a:r>
              <a:rPr lang="pl-PL" dirty="0" err="1">
                <a:latin typeface="Arial" panose="020B0604020202020204" pitchFamily="34" charset="0"/>
                <a:cs typeface="Arial" panose="020B0604020202020204" pitchFamily="34" charset="0"/>
              </a:rPr>
              <a:t>Week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, 21-27.10.2019 r.</a:t>
            </a:r>
          </a:p>
        </p:txBody>
      </p:sp>
      <p:sp>
        <p:nvSpPr>
          <p:cNvPr id="9" name="Prostokąt 8"/>
          <p:cNvSpPr/>
          <p:nvPr/>
        </p:nvSpPr>
        <p:spPr>
          <a:xfrm>
            <a:off x="404423" y="6445893"/>
            <a:ext cx="17482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200" dirty="0" smtClean="0">
                <a:hlinkClick r:id="rId2"/>
              </a:rPr>
              <a:t>www.koed.org.pl</a:t>
            </a:r>
            <a:endParaRPr lang="pl-PL" sz="1200" dirty="0"/>
          </a:p>
        </p:txBody>
      </p:sp>
      <p:pic>
        <p:nvPicPr>
          <p:cNvPr id="15" name="Obraz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995" y="32134"/>
            <a:ext cx="1935383" cy="928503"/>
          </a:xfrm>
          <a:prstGeom prst="rect">
            <a:avLst/>
          </a:prstGeom>
        </p:spPr>
      </p:pic>
      <p:pic>
        <p:nvPicPr>
          <p:cNvPr id="2" name="Obraz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8721" y="1083970"/>
            <a:ext cx="9906751" cy="416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601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0" y="0"/>
            <a:ext cx="215265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dirty="0">
              <a:solidFill>
                <a:schemeClr val="tx1">
                  <a:lumMod val="50000"/>
                  <a:lumOff val="50000"/>
                </a:schemeClr>
              </a:solidFill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137786" y="0"/>
            <a:ext cx="100209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7" name="Łącznik prosty 6"/>
          <p:cNvCxnSpPr/>
          <p:nvPr/>
        </p:nvCxnSpPr>
        <p:spPr>
          <a:xfrm>
            <a:off x="314068" y="967419"/>
            <a:ext cx="1177354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ole tekstowe 2"/>
          <p:cNvSpPr txBox="1"/>
          <p:nvPr/>
        </p:nvSpPr>
        <p:spPr>
          <a:xfrm>
            <a:off x="2602680" y="1059803"/>
            <a:ext cx="9268691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t>Dotychczas podjęte działania na rzecz otwartej nauki:</a:t>
            </a:r>
          </a:p>
          <a:p>
            <a:endParaRPr lang="pl-PL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b="1" dirty="0" smtClean="0"/>
              <a:t>Rekomendacje </a:t>
            </a:r>
            <a:r>
              <a:rPr lang="pl-PL" sz="1600" b="1" dirty="0"/>
              <a:t>otwartości dla świata nauki, 2010 </a:t>
            </a:r>
            <a:r>
              <a:rPr lang="pl-PL" sz="1600" dirty="0"/>
              <a:t>[</a:t>
            </a:r>
            <a:r>
              <a:rPr lang="pl-PL" sz="1600" dirty="0">
                <a:hlinkClick r:id="rId2"/>
              </a:rPr>
              <a:t>link</a:t>
            </a:r>
            <a:r>
              <a:rPr lang="pl-PL" sz="1600" dirty="0" smtClean="0"/>
              <a:t>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/>
              <a:t>List Koalicji Otwartej Edukacji do Darii </a:t>
            </a:r>
            <a:r>
              <a:rPr lang="pl-PL" sz="1600" dirty="0" err="1"/>
              <a:t>Lipińskiej-Nałęcz</a:t>
            </a:r>
            <a:r>
              <a:rPr lang="pl-PL" sz="1600" dirty="0"/>
              <a:t>, podsekretarz stanu </a:t>
            </a:r>
            <a:r>
              <a:rPr lang="pl-PL" sz="1600" dirty="0" err="1"/>
              <a:t>MNiSW</a:t>
            </a:r>
            <a:r>
              <a:rPr lang="pl-PL" sz="1600" dirty="0"/>
              <a:t> </a:t>
            </a:r>
            <a:r>
              <a:rPr lang="pl-PL" sz="1600" dirty="0" err="1" smtClean="0"/>
              <a:t>ws</a:t>
            </a:r>
            <a:r>
              <a:rPr lang="pl-PL" sz="1600" dirty="0" smtClean="0"/>
              <a:t>. </a:t>
            </a:r>
            <a:r>
              <a:rPr lang="pl-PL" sz="1600" dirty="0"/>
              <a:t>upowszechniania zasobów nauki, 2012 [</a:t>
            </a:r>
            <a:r>
              <a:rPr lang="pl-PL" sz="1600" dirty="0" err="1">
                <a:hlinkClick r:id="rId3"/>
              </a:rPr>
              <a:t>odt</a:t>
            </a:r>
            <a:r>
              <a:rPr lang="pl-PL" sz="1600" dirty="0" smtClean="0"/>
              <a:t>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/>
              <a:t>List Koalicji Otwartej Edukacji do Barbary </a:t>
            </a:r>
            <a:r>
              <a:rPr lang="pl-PL" sz="1600" dirty="0" err="1"/>
              <a:t>Kudryckiej</a:t>
            </a:r>
            <a:r>
              <a:rPr lang="pl-PL" sz="1600" dirty="0"/>
              <a:t> Minister Nauki i Szkolnictwa Wyższego </a:t>
            </a:r>
            <a:r>
              <a:rPr lang="pl-PL" sz="1600" dirty="0" err="1" smtClean="0"/>
              <a:t>ws</a:t>
            </a:r>
            <a:r>
              <a:rPr lang="pl-PL" sz="1600" dirty="0" smtClean="0"/>
              <a:t>.</a:t>
            </a:r>
            <a:r>
              <a:rPr lang="pl-PL" sz="1600" dirty="0"/>
              <a:t> zasad przyjętych w Narodowym Programie Rozwoju Humanistyki przy finansowaniu działalności upowszechniającej naukę oraz w programie Index Plus, 2012 [</a:t>
            </a:r>
            <a:r>
              <a:rPr lang="pl-PL" sz="1600" dirty="0">
                <a:hlinkClick r:id="rId4"/>
              </a:rPr>
              <a:t>link</a:t>
            </a:r>
            <a:r>
              <a:rPr lang="pl-PL" sz="1600" dirty="0" smtClean="0"/>
              <a:t>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/>
              <a:t>List Koalicji Otwartej Edukacji do Barbary </a:t>
            </a:r>
            <a:r>
              <a:rPr lang="pl-PL" sz="1600" dirty="0" err="1"/>
              <a:t>Kudryckiej</a:t>
            </a:r>
            <a:r>
              <a:rPr lang="pl-PL" sz="1600" dirty="0"/>
              <a:t> Minister Nauki i Szkolnictwa Wyższego w sprawie Europejskiej Przestrzeni Badawczej (ERA) i wolnego dostępu do nauki (open </a:t>
            </a:r>
            <a:r>
              <a:rPr lang="pl-PL" sz="1600" dirty="0" err="1"/>
              <a:t>access</a:t>
            </a:r>
            <a:r>
              <a:rPr lang="pl-PL" sz="1600" dirty="0"/>
              <a:t>), 2012 [</a:t>
            </a:r>
            <a:r>
              <a:rPr lang="pl-PL" sz="1600" dirty="0">
                <a:hlinkClick r:id="rId5"/>
              </a:rPr>
              <a:t>link</a:t>
            </a:r>
            <a:r>
              <a:rPr lang="pl-PL" sz="1600" dirty="0" smtClean="0"/>
              <a:t>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/>
              <a:t>Projekt nowelizacji Ustawy o zasadach finansowania nauki – stanowisko KOED, 2012 [</a:t>
            </a:r>
            <a:r>
              <a:rPr lang="pl-PL" sz="1600" dirty="0">
                <a:hlinkClick r:id="rId6"/>
              </a:rPr>
              <a:t>link</a:t>
            </a:r>
            <a:r>
              <a:rPr lang="pl-PL" sz="1600" dirty="0" smtClean="0"/>
              <a:t>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b="1" dirty="0"/>
              <a:t>Stanowisko Koalicji Otwartej Edukacji </a:t>
            </a:r>
            <a:r>
              <a:rPr lang="pl-PL" sz="1600" b="1" dirty="0" err="1" smtClean="0"/>
              <a:t>ws</a:t>
            </a:r>
            <a:r>
              <a:rPr lang="pl-PL" sz="1600" b="1" dirty="0" smtClean="0"/>
              <a:t>. planu </a:t>
            </a:r>
            <a:r>
              <a:rPr lang="pl-PL" sz="1600" b="1" dirty="0"/>
              <a:t>wdrożenia otwartego dostępu do treści naukowych w Polsce, wrzesień 2014 </a:t>
            </a:r>
            <a:r>
              <a:rPr lang="pl-PL" sz="1600" dirty="0"/>
              <a:t>[</a:t>
            </a:r>
            <a:r>
              <a:rPr lang="pl-PL" sz="1600" dirty="0" smtClean="0">
                <a:hlinkClick r:id="rId7"/>
              </a:rPr>
              <a:t>link</a:t>
            </a:r>
            <a:r>
              <a:rPr lang="pl-PL" sz="1600" dirty="0" smtClean="0"/>
              <a:t>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b="1" dirty="0" smtClean="0"/>
              <a:t>List </a:t>
            </a:r>
            <a:r>
              <a:rPr lang="pl-PL" sz="1600" b="1" dirty="0"/>
              <a:t>do </a:t>
            </a:r>
            <a:r>
              <a:rPr lang="pl-PL" sz="1600" b="1" dirty="0" err="1"/>
              <a:t>MNiSW</a:t>
            </a:r>
            <a:r>
              <a:rPr lang="pl-PL" sz="1600" b="1" dirty="0"/>
              <a:t> z 5 kwietnia 2016 r.  </a:t>
            </a:r>
            <a:r>
              <a:rPr lang="pl-PL" sz="1600" b="1" dirty="0" err="1"/>
              <a:t>ws</a:t>
            </a:r>
            <a:r>
              <a:rPr lang="pl-PL" sz="1600" b="1" dirty="0"/>
              <a:t>. kierunków rozwoju otwartego dostępu </a:t>
            </a:r>
            <a:r>
              <a:rPr lang="pl-PL" sz="1600" b="1" dirty="0" smtClean="0"/>
              <a:t>[</a:t>
            </a:r>
            <a:r>
              <a:rPr lang="pl-PL" sz="1600" b="1" dirty="0" smtClean="0">
                <a:hlinkClick r:id="rId8"/>
              </a:rPr>
              <a:t>link</a:t>
            </a:r>
            <a:r>
              <a:rPr lang="pl-PL" sz="1600" b="1" dirty="0" smtClean="0"/>
              <a:t>]</a:t>
            </a:r>
            <a:endParaRPr lang="pl-PL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 smtClean="0"/>
              <a:t>Opinia </a:t>
            </a:r>
            <a:r>
              <a:rPr lang="pl-PL" sz="1600" dirty="0"/>
              <a:t>KOED w sprawie projektu Rozporządzenia </a:t>
            </a:r>
            <a:r>
              <a:rPr lang="pl-PL" sz="1600" dirty="0" err="1"/>
              <a:t>MNiSW</a:t>
            </a:r>
            <a:r>
              <a:rPr lang="pl-PL" sz="1600" dirty="0"/>
              <a:t> w sprawie przyznawania kategorii naukowej jednostkom naukowym, lipiec 2016 [</a:t>
            </a:r>
            <a:r>
              <a:rPr lang="pl-PL" sz="1600" dirty="0">
                <a:hlinkClick r:id="rId9"/>
              </a:rPr>
              <a:t>link</a:t>
            </a:r>
            <a:r>
              <a:rPr lang="pl-PL" sz="1600" dirty="0" smtClean="0"/>
              <a:t>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/>
              <a:t>Opinia KOED </a:t>
            </a:r>
            <a:r>
              <a:rPr lang="pl-PL" sz="1600" dirty="0" err="1" smtClean="0"/>
              <a:t>ws</a:t>
            </a:r>
            <a:r>
              <a:rPr lang="pl-PL" sz="1600" dirty="0" smtClean="0"/>
              <a:t>. </a:t>
            </a:r>
            <a:r>
              <a:rPr lang="pl-PL" sz="1600" dirty="0"/>
              <a:t>Projektu ustawy o zmianie ustawy o zasadach finansowania nauki, ustawy o Narodowym Centrum Badań i Rozwoju oraz ustawy o Narodowym Centrum Nauki, sierpień 2016 [</a:t>
            </a:r>
            <a:r>
              <a:rPr lang="pl-PL" sz="1600" dirty="0" smtClean="0">
                <a:hlinkClick r:id="rId10"/>
              </a:rPr>
              <a:t>link</a:t>
            </a:r>
            <a:r>
              <a:rPr lang="pl-PL" sz="1600" dirty="0" smtClean="0"/>
              <a:t>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b="1" dirty="0" smtClean="0"/>
              <a:t>List </a:t>
            </a:r>
            <a:r>
              <a:rPr lang="pl-PL" sz="1600" b="1" dirty="0"/>
              <a:t>do </a:t>
            </a:r>
            <a:r>
              <a:rPr lang="pl-PL" sz="1600" b="1" dirty="0" err="1"/>
              <a:t>MNiSW</a:t>
            </a:r>
            <a:r>
              <a:rPr lang="pl-PL" sz="1600" b="1" dirty="0"/>
              <a:t> z 29 grudnia 2017 r. </a:t>
            </a:r>
            <a:r>
              <a:rPr lang="pl-PL" sz="1600" b="1" dirty="0" smtClean="0"/>
              <a:t> </a:t>
            </a:r>
            <a:r>
              <a:rPr lang="pl-PL" sz="1600" b="1" dirty="0" err="1" smtClean="0"/>
              <a:t>ws</a:t>
            </a:r>
            <a:r>
              <a:rPr lang="pl-PL" sz="1600" b="1" dirty="0" smtClean="0"/>
              <a:t>. kierunków rozwoju otwartego dostępu [</a:t>
            </a:r>
            <a:r>
              <a:rPr lang="pl-PL" sz="1600" b="1" dirty="0" smtClean="0">
                <a:hlinkClick r:id="rId11"/>
              </a:rPr>
              <a:t>link</a:t>
            </a:r>
            <a:r>
              <a:rPr lang="pl-PL" sz="1600" b="1" dirty="0" smtClean="0"/>
              <a:t>]; Odpowiedź </a:t>
            </a:r>
            <a:r>
              <a:rPr lang="pl-PL" sz="1600" b="1" dirty="0" err="1" smtClean="0"/>
              <a:t>MNiSW</a:t>
            </a:r>
            <a:r>
              <a:rPr lang="pl-PL" sz="1600" b="1" dirty="0" smtClean="0"/>
              <a:t> </a:t>
            </a:r>
            <a:r>
              <a:rPr lang="pl-PL" sz="1600" b="1" dirty="0"/>
              <a:t>z 7.02.2018 r</a:t>
            </a:r>
            <a:r>
              <a:rPr lang="pl-PL" sz="1600" b="1" dirty="0" smtClean="0"/>
              <a:t>. </a:t>
            </a:r>
            <a:r>
              <a:rPr lang="pl-PL" sz="1600" b="1" dirty="0" err="1" smtClean="0"/>
              <a:t>ws</a:t>
            </a:r>
            <a:r>
              <a:rPr lang="pl-PL" sz="1600" b="1" dirty="0" smtClean="0"/>
              <a:t>. otwartego dostępu [</a:t>
            </a:r>
            <a:r>
              <a:rPr lang="pl-PL" sz="1600" b="1" dirty="0" smtClean="0">
                <a:hlinkClick r:id="rId12"/>
              </a:rPr>
              <a:t>link</a:t>
            </a:r>
            <a:r>
              <a:rPr lang="pl-PL" sz="1600" b="1" dirty="0" smtClean="0"/>
              <a:t>]</a:t>
            </a:r>
            <a:endParaRPr lang="pl-PL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 smtClean="0"/>
              <a:t>Stanowisko </a:t>
            </a:r>
            <a:r>
              <a:rPr lang="pl-PL" sz="1600" dirty="0"/>
              <a:t>KOED </a:t>
            </a:r>
            <a:r>
              <a:rPr lang="pl-PL" sz="1600" dirty="0" err="1"/>
              <a:t>ws</a:t>
            </a:r>
            <a:r>
              <a:rPr lang="pl-PL" sz="1600" dirty="0"/>
              <a:t>. rozporządzeń do Ustawy 2.0, wrzesień 2018 [</a:t>
            </a:r>
            <a:r>
              <a:rPr lang="pl-PL" sz="1600" dirty="0">
                <a:hlinkClick r:id="rId13"/>
              </a:rPr>
              <a:t>link</a:t>
            </a:r>
            <a:r>
              <a:rPr lang="pl-PL" sz="1600" dirty="0"/>
              <a:t>]</a:t>
            </a:r>
            <a:endParaRPr lang="pl-PL" sz="1600" dirty="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6380879" y="173221"/>
            <a:ext cx="57067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Open Access </a:t>
            </a:r>
            <a:r>
              <a:rPr lang="pl-PL" dirty="0" err="1">
                <a:latin typeface="Arial" panose="020B0604020202020204" pitchFamily="34" charset="0"/>
                <a:cs typeface="Arial" panose="020B0604020202020204" pitchFamily="34" charset="0"/>
              </a:rPr>
              <a:t>Week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, 21-27.10.2019 r.</a:t>
            </a:r>
          </a:p>
        </p:txBody>
      </p:sp>
      <p:sp>
        <p:nvSpPr>
          <p:cNvPr id="9" name="Prostokąt 8"/>
          <p:cNvSpPr/>
          <p:nvPr/>
        </p:nvSpPr>
        <p:spPr>
          <a:xfrm>
            <a:off x="404423" y="6445893"/>
            <a:ext cx="17482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200" dirty="0" smtClean="0">
                <a:hlinkClick r:id="rId14"/>
              </a:rPr>
              <a:t>www.koed.org.pl</a:t>
            </a:r>
            <a:endParaRPr lang="pl-PL" sz="1200" dirty="0"/>
          </a:p>
        </p:txBody>
      </p:sp>
      <p:pic>
        <p:nvPicPr>
          <p:cNvPr id="15" name="Obraz 14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37995" y="32134"/>
            <a:ext cx="1935383" cy="928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595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/>
          <p:nvPr/>
        </p:nvSpPr>
        <p:spPr>
          <a:xfrm>
            <a:off x="0" y="0"/>
            <a:ext cx="2152650" cy="6858000"/>
          </a:xfrm>
          <a:prstGeom prst="rect">
            <a:avLst/>
          </a:prstGeom>
          <a:solidFill>
            <a:srgbClr val="D9D9D9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808080"/>
                </a:solidFill>
                <a:latin typeface="Adobe Fangsong Std R"/>
                <a:ea typeface="Adobe Fangsong Std R"/>
                <a:cs typeface="Adobe Fangsong Std R"/>
                <a:sym typeface="Adobe Fangsong Std R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dobe Fangsong Std R"/>
              <a:sym typeface="Adobe Fangsong Std R"/>
            </a:endParaRPr>
          </a:p>
        </p:txBody>
      </p:sp>
      <p:sp>
        <p:nvSpPr>
          <p:cNvPr id="122" name="Shape 122"/>
          <p:cNvSpPr/>
          <p:nvPr/>
        </p:nvSpPr>
        <p:spPr>
          <a:xfrm>
            <a:off x="137786" y="0"/>
            <a:ext cx="100210" cy="6858000"/>
          </a:xfrm>
          <a:prstGeom prst="rect">
            <a:avLst/>
          </a:prstGeom>
          <a:solidFill>
            <a:srgbClr val="808080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23" name="Shape 123"/>
          <p:cNvSpPr/>
          <p:nvPr/>
        </p:nvSpPr>
        <p:spPr>
          <a:xfrm>
            <a:off x="314067" y="967418"/>
            <a:ext cx="11773550" cy="1"/>
          </a:xfrm>
          <a:prstGeom prst="line">
            <a:avLst/>
          </a:prstGeom>
          <a:ln w="6350">
            <a:solidFill>
              <a:srgbClr val="808080"/>
            </a:solidFill>
            <a:miter/>
          </a:ln>
        </p:spPr>
        <p:txBody>
          <a:bodyPr lIns="45719" rIns="45719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24" name="Shape 124"/>
          <p:cNvSpPr/>
          <p:nvPr/>
        </p:nvSpPr>
        <p:spPr>
          <a:xfrm>
            <a:off x="2485788" y="1036590"/>
            <a:ext cx="9268691" cy="42319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latin typeface="Arial Unicode MS"/>
                <a:ea typeface="Arial Unicode MS"/>
                <a:cs typeface="Arial Unicode MS"/>
                <a:sym typeface="Arial Unicode MS"/>
              </a:defRPr>
            </a:pPr>
            <a:r>
              <a:rPr kumimoji="0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/>
                <a:sym typeface="Arial Unicode MS"/>
              </a:rPr>
              <a:t>Zalecenia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/>
                <a:sym typeface="Arial Unicode MS"/>
              </a:rPr>
              <a:t> </a:t>
            </a:r>
            <a:r>
              <a:rPr kumimoji="0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/>
                <a:sym typeface="Arial Unicode MS"/>
              </a:rPr>
              <a:t>Ministerstwa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/>
                <a:sym typeface="Arial Unicode MS"/>
              </a:rPr>
              <a:t> </a:t>
            </a:r>
            <a:r>
              <a:rPr kumimoji="0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/>
                <a:sym typeface="Arial Unicode MS"/>
              </a:rPr>
              <a:t>Nauki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/>
                <a:sym typeface="Arial Unicode MS"/>
              </a:rPr>
              <a:t> </a:t>
            </a:r>
            <a:r>
              <a:rPr kumimoji="0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/>
                <a:sym typeface="Arial Unicode MS"/>
              </a:rPr>
              <a:t>i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/>
                <a:sym typeface="Arial Unicode MS"/>
              </a:rPr>
              <a:t> </a:t>
            </a:r>
            <a:r>
              <a:rPr kumimoji="0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/>
                <a:sym typeface="Arial Unicode MS"/>
              </a:rPr>
              <a:t>Szkolnictwa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/>
                <a:sym typeface="Arial Unicode MS"/>
              </a:rPr>
              <a:t> </a:t>
            </a:r>
            <a:r>
              <a:rPr kumimoji="0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/>
                <a:sym typeface="Arial Unicode MS"/>
              </a:rPr>
              <a:t>Wyższego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/>
                <a:sym typeface="Arial Unicode MS"/>
              </a:rPr>
              <a:t> </a:t>
            </a:r>
          </a:p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latin typeface="Arial Unicode MS"/>
                <a:ea typeface="Arial Unicode MS"/>
                <a:cs typeface="Arial Unicode MS"/>
                <a:sym typeface="Arial Unicode MS"/>
              </a:defRPr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/>
                <a:sym typeface="Arial Unicode MS"/>
              </a:rPr>
              <a:t>w </a:t>
            </a:r>
            <a:r>
              <a:rPr kumimoji="0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/>
                <a:sym typeface="Arial Unicode MS"/>
              </a:rPr>
              <a:t>zakresie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/>
                <a:sym typeface="Arial Unicode MS"/>
              </a:rPr>
              <a:t> </a:t>
            </a:r>
            <a:r>
              <a:rPr kumimoji="0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/>
                <a:sym typeface="Arial Unicode MS"/>
              </a:rPr>
              <a:t>polityk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/>
                <a:sym typeface="Arial Unicode MS"/>
              </a:rPr>
              <a:t> </a:t>
            </a:r>
            <a:r>
              <a:rPr kumimoji="0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/>
                <a:sym typeface="Arial Unicode MS"/>
              </a:rPr>
              <a:t>otwartości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/>
                <a:sym typeface="Arial Unicode MS"/>
              </a:rPr>
              <a:t>:  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/>
            </a:pP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Arial Unicode MS" panose="020B0604020202020204"/>
              <a:cs typeface="Calibri"/>
              <a:sym typeface="Calibri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/>
            </a:pPr>
            <a:r>
              <a:rPr kumimoji="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 panose="020B0604020202020204"/>
                <a:cs typeface="Calibri"/>
                <a:sym typeface="Calibri"/>
              </a:rPr>
              <a:t>Podsumowując</a:t>
            </a:r>
            <a:r>
              <a:rPr kumimoji="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 panose="020B0604020202020204"/>
                <a:cs typeface="Calibri"/>
                <a:sym typeface="Calibri"/>
              </a:rPr>
              <a:t> </a:t>
            </a:r>
            <a:r>
              <a:rPr kumimoji="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 panose="020B0604020202020204"/>
                <a:cs typeface="Calibri"/>
                <a:sym typeface="Calibri"/>
              </a:rPr>
              <a:t>ustalenia</a:t>
            </a:r>
            <a:r>
              <a:rPr kumimoji="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 panose="020B0604020202020204"/>
                <a:cs typeface="Calibri"/>
                <a:sym typeface="Calibri"/>
              </a:rPr>
              <a:t> z „</a:t>
            </a:r>
            <a:r>
              <a:rPr kumimoji="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 panose="020B0604020202020204"/>
                <a:cs typeface="Calibri"/>
                <a:sym typeface="Calibri"/>
              </a:rPr>
              <a:t>Kierunków</a:t>
            </a:r>
            <a:r>
              <a:rPr kumimoji="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 panose="020B0604020202020204"/>
                <a:cs typeface="Calibri"/>
                <a:sym typeface="Calibri"/>
              </a:rPr>
              <a:t> </a:t>
            </a:r>
            <a:r>
              <a:rPr kumimoji="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 panose="020B0604020202020204"/>
                <a:cs typeface="Calibri"/>
                <a:sym typeface="Calibri"/>
              </a:rPr>
              <a:t>rozwoju</a:t>
            </a:r>
            <a:r>
              <a:rPr kumimoji="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 panose="020B0604020202020204"/>
                <a:cs typeface="Calibri"/>
                <a:sym typeface="Calibri"/>
              </a:rPr>
              <a:t> </a:t>
            </a:r>
            <a:r>
              <a:rPr kumimoji="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 panose="020B0604020202020204"/>
                <a:cs typeface="Calibri"/>
                <a:sym typeface="Calibri"/>
              </a:rPr>
              <a:t>otwartego</a:t>
            </a:r>
            <a:r>
              <a:rPr kumimoji="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 panose="020B0604020202020204"/>
                <a:cs typeface="Calibri"/>
                <a:sym typeface="Calibri"/>
              </a:rPr>
              <a:t> </a:t>
            </a:r>
            <a:r>
              <a:rPr kumimoji="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 panose="020B0604020202020204"/>
                <a:cs typeface="Calibri"/>
                <a:sym typeface="Calibri"/>
              </a:rPr>
              <a:t>dostępu</a:t>
            </a:r>
            <a:r>
              <a:rPr kumimoji="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 panose="020B0604020202020204"/>
                <a:cs typeface="Calibri"/>
                <a:sym typeface="Calibri"/>
              </a:rPr>
              <a:t>…” (2015) </a:t>
            </a:r>
            <a:endParaRPr kumimoji="0" lang="pl-PL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Arial Unicode MS" panose="020B0604020202020204"/>
              <a:cs typeface="Calibri"/>
              <a:sym typeface="Calibri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/>
            </a:pPr>
            <a:r>
              <a:rPr kumimoji="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 panose="020B0604020202020204"/>
                <a:cs typeface="Calibri"/>
                <a:sym typeface="Calibri"/>
              </a:rPr>
              <a:t>MNiSW</a:t>
            </a:r>
            <a:r>
              <a:rPr kumimoji="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 panose="020B0604020202020204"/>
                <a:cs typeface="Calibri"/>
                <a:sym typeface="Calibri"/>
              </a:rPr>
              <a:t> </a:t>
            </a:r>
            <a:r>
              <a:rPr kumimoji="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 panose="020B0604020202020204"/>
                <a:cs typeface="Calibri"/>
                <a:sym typeface="Calibri"/>
              </a:rPr>
              <a:t>rekomenduje</a:t>
            </a:r>
            <a:r>
              <a:rPr kumimoji="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 panose="020B0604020202020204"/>
                <a:cs typeface="Calibri"/>
                <a:sym typeface="Calibri"/>
              </a:rPr>
              <a:t>: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/>
            </a:pPr>
            <a:r>
              <a:rPr kumimoji="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 panose="020B0604020202020204"/>
                <a:cs typeface="Calibri"/>
                <a:sym typeface="Calibri"/>
              </a:rPr>
              <a:t/>
            </a:r>
            <a:br>
              <a:rPr kumimoji="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 panose="020B0604020202020204"/>
                <a:cs typeface="Calibri"/>
                <a:sym typeface="Calibri"/>
              </a:rPr>
            </a:b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 panose="020B0604020202020204"/>
                <a:cs typeface="Calibri"/>
                <a:sym typeface="Calibri"/>
              </a:rPr>
              <a:t>„</a:t>
            </a:r>
            <a:r>
              <a:rPr kumimoji="0" sz="2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 panose="020B0604020202020204"/>
                <a:cs typeface="Calibri"/>
                <a:sym typeface="Calibri"/>
              </a:rPr>
              <a:t>Opracowanie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 panose="020B0604020202020204"/>
                <a:cs typeface="Calibri"/>
                <a:sym typeface="Calibri"/>
              </a:rPr>
              <a:t> </a:t>
            </a:r>
            <a:r>
              <a:rPr kumimoji="0" sz="2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 panose="020B0604020202020204"/>
                <a:cs typeface="Calibri"/>
                <a:sym typeface="Calibri"/>
              </a:rPr>
              <a:t>i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 panose="020B0604020202020204"/>
                <a:cs typeface="Calibri"/>
                <a:sym typeface="Calibri"/>
              </a:rPr>
              <a:t> </a:t>
            </a:r>
            <a:r>
              <a:rPr kumimoji="0" sz="2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 panose="020B0604020202020204"/>
                <a:cs typeface="Calibri"/>
                <a:sym typeface="Calibri"/>
              </a:rPr>
              <a:t>przyjęcie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 panose="020B0604020202020204"/>
                <a:cs typeface="Calibri"/>
                <a:sym typeface="Calibri"/>
              </a:rPr>
              <a:t> </a:t>
            </a:r>
            <a:r>
              <a:rPr kumimoji="0" sz="2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 panose="020B0604020202020204"/>
                <a:cs typeface="Calibri"/>
                <a:sym typeface="Calibri"/>
              </a:rPr>
              <a:t>przez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 panose="020B0604020202020204"/>
                <a:cs typeface="Calibri"/>
                <a:sym typeface="Calibri"/>
              </a:rPr>
              <a:t> </a:t>
            </a:r>
            <a:r>
              <a:rPr kumimoji="0" sz="2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 panose="020B0604020202020204"/>
                <a:cs typeface="Calibri"/>
                <a:sym typeface="Calibri"/>
              </a:rPr>
              <a:t>poszczególne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 panose="020B0604020202020204"/>
                <a:cs typeface="Calibri"/>
                <a:sym typeface="Calibri"/>
              </a:rPr>
              <a:t> </a:t>
            </a:r>
            <a:r>
              <a:rPr kumimoji="0" sz="2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 panose="020B0604020202020204"/>
                <a:cs typeface="Calibri"/>
                <a:sym typeface="Calibri"/>
              </a:rPr>
              <a:t>uczelnie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 panose="020B0604020202020204"/>
                <a:cs typeface="Calibri"/>
                <a:sym typeface="Calibri"/>
              </a:rPr>
              <a:t>, </a:t>
            </a:r>
            <a:r>
              <a:rPr kumimoji="0" sz="2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 panose="020B0604020202020204"/>
                <a:cs typeface="Calibri"/>
                <a:sym typeface="Calibri"/>
              </a:rPr>
              <a:t>instytuty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 panose="020B0604020202020204"/>
                <a:cs typeface="Calibri"/>
                <a:sym typeface="Calibri"/>
              </a:rPr>
              <a:t> </a:t>
            </a:r>
            <a:r>
              <a:rPr kumimoji="0" sz="2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 panose="020B0604020202020204"/>
                <a:cs typeface="Calibri"/>
                <a:sym typeface="Calibri"/>
              </a:rPr>
              <a:t>badawcze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 panose="020B0604020202020204"/>
                <a:cs typeface="Calibri"/>
                <a:sym typeface="Calibri"/>
              </a:rPr>
              <a:t> </a:t>
            </a:r>
            <a:r>
              <a:rPr kumimoji="0" sz="2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 panose="020B0604020202020204"/>
                <a:cs typeface="Calibri"/>
                <a:sym typeface="Calibri"/>
              </a:rPr>
              <a:t>i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 panose="020B0604020202020204"/>
                <a:cs typeface="Calibri"/>
                <a:sym typeface="Calibri"/>
              </a:rPr>
              <a:t> </a:t>
            </a:r>
            <a:r>
              <a:rPr kumimoji="0" sz="2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 panose="020B0604020202020204"/>
                <a:cs typeface="Calibri"/>
                <a:sym typeface="Calibri"/>
              </a:rPr>
              <a:t>instytuty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 panose="020B0604020202020204"/>
                <a:cs typeface="Calibri"/>
                <a:sym typeface="Calibri"/>
              </a:rPr>
              <a:t> PAN </a:t>
            </a:r>
            <a:r>
              <a:rPr kumimoji="0" sz="2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 panose="020B0604020202020204"/>
                <a:cs typeface="Calibri"/>
                <a:sym typeface="Calibri"/>
              </a:rPr>
              <a:t>oraz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 panose="020B0604020202020204"/>
                <a:cs typeface="Calibri"/>
                <a:sym typeface="Calibri"/>
              </a:rPr>
              <a:t> </a:t>
            </a:r>
            <a:r>
              <a:rPr kumimoji="0" sz="2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 panose="020B0604020202020204"/>
                <a:cs typeface="Calibri"/>
                <a:sym typeface="Calibri"/>
              </a:rPr>
              <a:t>przez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 panose="020B0604020202020204"/>
                <a:cs typeface="Calibri"/>
                <a:sym typeface="Calibri"/>
              </a:rPr>
              <a:t> NCN </a:t>
            </a:r>
            <a:r>
              <a:rPr kumimoji="0" sz="2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 panose="020B0604020202020204"/>
                <a:cs typeface="Calibri"/>
                <a:sym typeface="Calibri"/>
              </a:rPr>
              <a:t>i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 panose="020B0604020202020204"/>
                <a:cs typeface="Calibri"/>
                <a:sym typeface="Calibri"/>
              </a:rPr>
              <a:t> NCBR </a:t>
            </a:r>
            <a:r>
              <a:rPr kumimoji="0" sz="2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 panose="020B0604020202020204"/>
                <a:cs typeface="Calibri"/>
                <a:sym typeface="Calibri"/>
              </a:rPr>
              <a:t>własnych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 panose="020B0604020202020204"/>
                <a:cs typeface="Calibri"/>
                <a:sym typeface="Calibri"/>
              </a:rPr>
              <a:t> </a:t>
            </a:r>
            <a:r>
              <a:rPr kumimoji="0" sz="2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 panose="020B0604020202020204"/>
                <a:cs typeface="Calibri"/>
                <a:sym typeface="Calibri"/>
              </a:rPr>
              <a:t>instytucjonalnych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 panose="020B0604020202020204"/>
                <a:cs typeface="Calibri"/>
                <a:sym typeface="Calibri"/>
              </a:rPr>
              <a:t> </a:t>
            </a:r>
            <a:r>
              <a:rPr kumimoji="0" sz="2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 panose="020B0604020202020204"/>
                <a:cs typeface="Calibri"/>
                <a:sym typeface="Calibri"/>
              </a:rPr>
              <a:t>polityk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 panose="020B0604020202020204"/>
                <a:cs typeface="Calibri"/>
                <a:sym typeface="Calibri"/>
              </a:rPr>
              <a:t> w </a:t>
            </a:r>
            <a:r>
              <a:rPr kumimoji="0" sz="2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 panose="020B0604020202020204"/>
                <a:cs typeface="Calibri"/>
                <a:sym typeface="Calibri"/>
              </a:rPr>
              <a:t>zakresie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 panose="020B0604020202020204"/>
                <a:cs typeface="Calibri"/>
                <a:sym typeface="Calibri"/>
              </a:rPr>
              <a:t> </a:t>
            </a:r>
            <a:r>
              <a:rPr kumimoji="0" sz="2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 panose="020B0604020202020204"/>
                <a:cs typeface="Calibri"/>
                <a:sym typeface="Calibri"/>
              </a:rPr>
              <a:t>otwartego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 panose="020B0604020202020204"/>
                <a:cs typeface="Calibri"/>
                <a:sym typeface="Calibri"/>
              </a:rPr>
              <a:t> </a:t>
            </a:r>
            <a:r>
              <a:rPr kumimoji="0" sz="2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 panose="020B0604020202020204"/>
                <a:cs typeface="Calibri"/>
                <a:sym typeface="Calibri"/>
              </a:rPr>
              <a:t>dostępu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 panose="020B0604020202020204"/>
                <a:cs typeface="Calibri"/>
                <a:sym typeface="Calibri"/>
              </a:rPr>
              <a:t> (OD), </a:t>
            </a:r>
            <a:r>
              <a:rPr kumimoji="0" sz="2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 panose="020B0604020202020204"/>
                <a:cs typeface="Calibri"/>
                <a:sym typeface="Calibri"/>
              </a:rPr>
              <a:t>które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 panose="020B0604020202020204"/>
                <a:cs typeface="Calibri"/>
                <a:sym typeface="Calibri"/>
              </a:rPr>
              <a:t> </a:t>
            </a:r>
            <a:r>
              <a:rPr kumimoji="0" sz="2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 panose="020B0604020202020204"/>
                <a:cs typeface="Calibri"/>
                <a:sym typeface="Calibri"/>
              </a:rPr>
              <a:t>będą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 panose="020B0604020202020204"/>
                <a:cs typeface="Calibri"/>
                <a:sym typeface="Calibri"/>
              </a:rPr>
              <a:t> </a:t>
            </a:r>
            <a:r>
              <a:rPr kumimoji="0" sz="2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 panose="020B0604020202020204"/>
                <a:cs typeface="Calibri"/>
                <a:sym typeface="Calibri"/>
              </a:rPr>
              <a:t>określać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 panose="020B0604020202020204"/>
                <a:cs typeface="Calibri"/>
                <a:sym typeface="Calibri"/>
              </a:rPr>
              <a:t> </a:t>
            </a:r>
            <a:r>
              <a:rPr kumimoji="0" sz="2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 panose="020B0604020202020204"/>
                <a:cs typeface="Calibri"/>
                <a:sym typeface="Calibri"/>
              </a:rPr>
              <a:t>zasady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 panose="020B0604020202020204"/>
                <a:cs typeface="Calibri"/>
                <a:sym typeface="Calibri"/>
              </a:rPr>
              <a:t> </a:t>
            </a:r>
            <a:r>
              <a:rPr kumimoji="0" sz="2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 panose="020B0604020202020204"/>
                <a:cs typeface="Calibri"/>
                <a:sym typeface="Calibri"/>
              </a:rPr>
              <a:t>publikowania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 panose="020B0604020202020204"/>
                <a:cs typeface="Calibri"/>
                <a:sym typeface="Calibri"/>
              </a:rPr>
              <a:t> w OD </a:t>
            </a:r>
            <a:r>
              <a:rPr kumimoji="0" sz="2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 panose="020B0604020202020204"/>
                <a:cs typeface="Calibri"/>
                <a:sym typeface="Calibri"/>
              </a:rPr>
              <a:t>wyników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 panose="020B0604020202020204"/>
                <a:cs typeface="Calibri"/>
                <a:sym typeface="Calibri"/>
              </a:rPr>
              <a:t> </a:t>
            </a:r>
            <a:r>
              <a:rPr kumimoji="0" sz="2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 panose="020B0604020202020204"/>
                <a:cs typeface="Calibri"/>
                <a:sym typeface="Calibri"/>
              </a:rPr>
              <a:t>badań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 panose="020B0604020202020204"/>
                <a:cs typeface="Calibri"/>
                <a:sym typeface="Calibri"/>
              </a:rPr>
              <a:t> (</a:t>
            </a:r>
            <a:r>
              <a:rPr kumimoji="0" sz="2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 panose="020B0604020202020204"/>
                <a:cs typeface="Calibri"/>
                <a:sym typeface="Calibri"/>
              </a:rPr>
              <a:t>głównie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 panose="020B0604020202020204"/>
                <a:cs typeface="Calibri"/>
                <a:sym typeface="Calibri"/>
              </a:rPr>
              <a:t> </a:t>
            </a:r>
            <a:r>
              <a:rPr kumimoji="0" sz="2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 panose="020B0604020202020204"/>
                <a:cs typeface="Calibri"/>
                <a:sym typeface="Calibri"/>
              </a:rPr>
              <a:t>dotyczy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 panose="020B0604020202020204"/>
                <a:cs typeface="Calibri"/>
                <a:sym typeface="Calibri"/>
              </a:rPr>
              <a:t> to </a:t>
            </a:r>
            <a:r>
              <a:rPr kumimoji="0" sz="2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 panose="020B0604020202020204"/>
                <a:cs typeface="Calibri"/>
                <a:sym typeface="Calibri"/>
              </a:rPr>
              <a:t>artykułów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 panose="020B0604020202020204"/>
                <a:cs typeface="Calibri"/>
                <a:sym typeface="Calibri"/>
              </a:rPr>
              <a:t> w </a:t>
            </a:r>
            <a:r>
              <a:rPr kumimoji="0" sz="2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 panose="020B0604020202020204"/>
                <a:cs typeface="Calibri"/>
                <a:sym typeface="Calibri"/>
              </a:rPr>
              <a:t>recenzowanych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 panose="020B0604020202020204"/>
                <a:cs typeface="Calibri"/>
                <a:sym typeface="Calibri"/>
              </a:rPr>
              <a:t> </a:t>
            </a:r>
            <a:r>
              <a:rPr kumimoji="0" sz="2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 panose="020B0604020202020204"/>
                <a:cs typeface="Calibri"/>
                <a:sym typeface="Calibri"/>
              </a:rPr>
              <a:t>czasopismach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 panose="020B0604020202020204"/>
                <a:cs typeface="Calibri"/>
                <a:sym typeface="Calibri"/>
              </a:rPr>
              <a:t>, ale </a:t>
            </a:r>
            <a:r>
              <a:rPr kumimoji="0" sz="2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 panose="020B0604020202020204"/>
                <a:cs typeface="Calibri"/>
                <a:sym typeface="Calibri"/>
              </a:rPr>
              <a:t>także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 panose="020B0604020202020204"/>
                <a:cs typeface="Calibri"/>
                <a:sym typeface="Calibri"/>
              </a:rPr>
              <a:t> np. </a:t>
            </a:r>
            <a:r>
              <a:rPr kumimoji="0" sz="2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 panose="020B0604020202020204"/>
                <a:cs typeface="Calibri"/>
                <a:sym typeface="Calibri"/>
              </a:rPr>
              <a:t>recenzowanych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 panose="020B0604020202020204"/>
                <a:cs typeface="Calibri"/>
                <a:sym typeface="Calibri"/>
              </a:rPr>
              <a:t> </a:t>
            </a:r>
            <a:r>
              <a:rPr kumimoji="0" sz="2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 panose="020B0604020202020204"/>
                <a:cs typeface="Calibri"/>
                <a:sym typeface="Calibri"/>
              </a:rPr>
              <a:t>materiałów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 panose="020B0604020202020204"/>
                <a:cs typeface="Calibri"/>
                <a:sym typeface="Calibri"/>
              </a:rPr>
              <a:t> </a:t>
            </a:r>
            <a:r>
              <a:rPr kumimoji="0" sz="2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 panose="020B0604020202020204"/>
                <a:cs typeface="Calibri"/>
                <a:sym typeface="Calibri"/>
              </a:rPr>
              <a:t>konferencyjnych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 panose="020B0604020202020204"/>
                <a:cs typeface="Calibri"/>
                <a:sym typeface="Calibri"/>
              </a:rPr>
              <a:t>, </a:t>
            </a:r>
            <a:r>
              <a:rPr kumimoji="0" sz="2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 panose="020B0604020202020204"/>
                <a:cs typeface="Calibri"/>
                <a:sym typeface="Calibri"/>
              </a:rPr>
              <a:t>ewentualnie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 panose="020B0604020202020204"/>
                <a:cs typeface="Calibri"/>
                <a:sym typeface="Calibri"/>
              </a:rPr>
              <a:t> </a:t>
            </a:r>
            <a:r>
              <a:rPr kumimoji="0" sz="2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 panose="020B0604020202020204"/>
                <a:cs typeface="Calibri"/>
                <a:sym typeface="Calibri"/>
              </a:rPr>
              <a:t>danych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 panose="020B0604020202020204"/>
                <a:cs typeface="Calibri"/>
                <a:sym typeface="Calibri"/>
              </a:rPr>
              <a:t> </a:t>
            </a:r>
            <a:r>
              <a:rPr kumimoji="0" sz="2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 panose="020B0604020202020204"/>
                <a:cs typeface="Calibri"/>
                <a:sym typeface="Calibri"/>
              </a:rPr>
              <a:t>badawczych</a:t>
            </a: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 panose="020B0604020202020204"/>
                <a:cs typeface="Calibri"/>
                <a:sym typeface="Calibri"/>
              </a:rPr>
              <a:t>)”.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cs typeface="Calibri"/>
              <a:sym typeface="Calibri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/>
            </a:pPr>
            <a:r>
              <a:rPr kumimoji="0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cs typeface="Calibri"/>
                <a:sym typeface="Calibri"/>
              </a:rPr>
              <a:t>→ </a:t>
            </a:r>
            <a:r>
              <a:rPr kumimoji="0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cs typeface="Calibri"/>
                <a:sym typeface="Calibri"/>
              </a:rPr>
              <a:t>zob</a:t>
            </a:r>
            <a:r>
              <a:rPr kumimoji="0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cs typeface="Calibri"/>
                <a:sym typeface="Calibri"/>
              </a:rPr>
              <a:t>. </a:t>
            </a:r>
            <a:r>
              <a:rPr kumimoji="0" sz="1600" b="0" i="0" u="sng" strike="noStrike" kern="0" cap="none" spc="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>
                  <a:solidFill>
                    <a:srgbClr val="0563C1"/>
                  </a:solidFill>
                </a:uFill>
                <a:latin typeface="+mj-lt"/>
                <a:cs typeface="Calibri"/>
                <a:sym typeface="Calibri"/>
                <a:hlinkClick r:id="rId2"/>
              </a:rPr>
              <a:t>https://www.gov.pl/web/nauka/otwarty-dostep-do-publikacji-naukowych</a:t>
            </a:r>
            <a:r>
              <a:rPr kumimoji="0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cs typeface="Calibri"/>
                <a:sym typeface="Calibri"/>
              </a:rPr>
              <a:t> </a:t>
            </a:r>
          </a:p>
        </p:txBody>
      </p:sp>
      <p:sp>
        <p:nvSpPr>
          <p:cNvPr id="125" name="Shape 125"/>
          <p:cNvSpPr/>
          <p:nvPr/>
        </p:nvSpPr>
        <p:spPr>
          <a:xfrm>
            <a:off x="6380879" y="173221"/>
            <a:ext cx="5706738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/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Open Access </a:t>
            </a:r>
            <a:r>
              <a:rPr lang="pl-PL" dirty="0" err="1">
                <a:latin typeface="Arial" panose="020B0604020202020204" pitchFamily="34" charset="0"/>
                <a:cs typeface="Arial" panose="020B0604020202020204" pitchFamily="34" charset="0"/>
              </a:rPr>
              <a:t>Week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, 21-27.10.2019 r.</a:t>
            </a:r>
          </a:p>
        </p:txBody>
      </p:sp>
      <p:sp>
        <p:nvSpPr>
          <p:cNvPr id="126" name="Shape 126"/>
          <p:cNvSpPr/>
          <p:nvPr/>
        </p:nvSpPr>
        <p:spPr>
          <a:xfrm>
            <a:off x="404422" y="6445892"/>
            <a:ext cx="1748229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u="none">
                <a:solidFill>
                  <a:srgbClr val="000000"/>
                </a:solidFill>
                <a:uFillTx/>
              </a:defRPr>
            </a:pPr>
            <a:r>
              <a:rPr kumimoji="0" sz="1200" b="0" i="0" u="sng" strike="noStrike" kern="0" cap="none" spc="0" normalizeH="0" baseline="0" noProof="0">
                <a:ln>
                  <a:noFill/>
                </a:ln>
                <a:solidFill>
                  <a:srgbClr val="0563C1"/>
                </a:solidFill>
                <a:effectLst/>
                <a:uLnTx/>
                <a:uFill>
                  <a:solidFill>
                    <a:srgbClr val="0563C1"/>
                  </a:solidFill>
                </a:uFill>
                <a:latin typeface="Calibri"/>
                <a:cs typeface="Calibri"/>
                <a:sym typeface="Calibri"/>
                <a:hlinkClick r:id="rId3"/>
              </a:rPr>
              <a:t>www.koed.org.pl</a:t>
            </a:r>
          </a:p>
        </p:txBody>
      </p:sp>
      <p:pic>
        <p:nvPicPr>
          <p:cNvPr id="127" name="image1.pd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37994" y="32134"/>
            <a:ext cx="1935385" cy="928504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0933" y="5337689"/>
            <a:ext cx="3173680" cy="1063038"/>
          </a:xfrm>
          <a:prstGeom prst="rect">
            <a:avLst/>
          </a:prstGeom>
        </p:spPr>
      </p:pic>
      <p:sp>
        <p:nvSpPr>
          <p:cNvPr id="6" name="pole tekstowe 5"/>
          <p:cNvSpPr txBox="1"/>
          <p:nvPr/>
        </p:nvSpPr>
        <p:spPr>
          <a:xfrm>
            <a:off x="8653549" y="6315025"/>
            <a:ext cx="3338945" cy="400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hangingPunct="0"/>
            <a:r>
              <a:rPr lang="pl-PL" sz="1000" dirty="0" smtClean="0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rPr>
              <a:t>Źródło: https</a:t>
            </a:r>
            <a:r>
              <a:rPr lang="pl-PL" sz="1000" dirty="0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rPr>
              <a:t>://www.archiwum.nauka.gov.pl/patronaty/logo-mnisw-pliki-do-pobrania.html</a:t>
            </a:r>
            <a:endParaRPr kumimoji="0" lang="pl-PL" sz="1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3108422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/>
          <p:nvPr/>
        </p:nvSpPr>
        <p:spPr>
          <a:xfrm>
            <a:off x="0" y="0"/>
            <a:ext cx="2152650" cy="6858000"/>
          </a:xfrm>
          <a:prstGeom prst="rect">
            <a:avLst/>
          </a:prstGeom>
          <a:solidFill>
            <a:srgbClr val="D9D9D9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808080"/>
                </a:solidFill>
                <a:latin typeface="Adobe Fangsong Std R"/>
                <a:ea typeface="Adobe Fangsong Std R"/>
                <a:cs typeface="Adobe Fangsong Std R"/>
                <a:sym typeface="Adobe Fangsong Std R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dobe Fangsong Std R"/>
              <a:sym typeface="Adobe Fangsong Std R"/>
            </a:endParaRPr>
          </a:p>
        </p:txBody>
      </p:sp>
      <p:sp>
        <p:nvSpPr>
          <p:cNvPr id="138" name="Shape 138"/>
          <p:cNvSpPr/>
          <p:nvPr/>
        </p:nvSpPr>
        <p:spPr>
          <a:xfrm>
            <a:off x="137786" y="0"/>
            <a:ext cx="100210" cy="6858000"/>
          </a:xfrm>
          <a:prstGeom prst="rect">
            <a:avLst/>
          </a:prstGeom>
          <a:solidFill>
            <a:srgbClr val="808080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39" name="Shape 139"/>
          <p:cNvSpPr/>
          <p:nvPr/>
        </p:nvSpPr>
        <p:spPr>
          <a:xfrm>
            <a:off x="314067" y="967418"/>
            <a:ext cx="11773550" cy="1"/>
          </a:xfrm>
          <a:prstGeom prst="line">
            <a:avLst/>
          </a:prstGeom>
          <a:ln w="6350">
            <a:solidFill>
              <a:srgbClr val="808080"/>
            </a:solidFill>
            <a:miter/>
          </a:ln>
        </p:spPr>
        <p:txBody>
          <a:bodyPr lIns="45719" rIns="45719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40" name="Shape 140"/>
          <p:cNvSpPr/>
          <p:nvPr/>
        </p:nvSpPr>
        <p:spPr>
          <a:xfrm>
            <a:off x="2249215" y="1199193"/>
            <a:ext cx="9741835" cy="3662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 hangingPunct="0">
              <a:defRPr sz="2800">
                <a:latin typeface="Arial Unicode MS"/>
                <a:ea typeface="Arial Unicode MS"/>
                <a:cs typeface="Arial Unicode MS"/>
                <a:sym typeface="Arial Unicode MS"/>
              </a:defRPr>
            </a:pPr>
            <a:r>
              <a:rPr kumimoji="0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/>
                <a:sym typeface="Arial Unicode MS"/>
              </a:rPr>
              <a:t>Polityki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/>
                <a:sym typeface="Arial Unicode MS"/>
              </a:rPr>
              <a:t> </a:t>
            </a:r>
            <a:r>
              <a:rPr kumimoji="0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/>
                <a:sym typeface="Arial Unicode MS"/>
              </a:rPr>
              <a:t>otwartości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/>
                <a:sym typeface="Arial Unicode MS"/>
              </a:rPr>
              <a:t> </a:t>
            </a:r>
            <a:r>
              <a:rPr kumimoji="0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/>
                <a:sym typeface="Arial Unicode MS"/>
              </a:rPr>
              <a:t>przyjęte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/>
                <a:sym typeface="Arial Unicode MS"/>
              </a:rPr>
              <a:t> w </a:t>
            </a:r>
            <a:r>
              <a:rPr kumimoji="0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/>
                <a:sym typeface="Arial Unicode MS"/>
              </a:rPr>
              <a:t>Polsce</a:t>
            </a:r>
            <a:r>
              <a:rPr lang="pl-PL" sz="2400" b="1" kern="0" dirty="0">
                <a:solidFill>
                  <a:srgbClr val="000000"/>
                </a:solidFill>
                <a:latin typeface="+mj-lt"/>
                <a:ea typeface="Arial Unicode MS"/>
                <a:sym typeface="Arial Unicode MS"/>
              </a:rPr>
              <a:t>. </a:t>
            </a:r>
            <a:endParaRPr lang="pl-PL" sz="2400" b="1" kern="0" dirty="0" smtClean="0">
              <a:solidFill>
                <a:srgbClr val="000000"/>
              </a:solidFill>
              <a:latin typeface="+mj-lt"/>
              <a:ea typeface="Arial Unicode MS"/>
              <a:sym typeface="Arial Unicode MS"/>
            </a:endParaRPr>
          </a:p>
          <a:p>
            <a:pPr algn="ctr" hangingPunct="0">
              <a:defRPr sz="2800">
                <a:latin typeface="Arial Unicode MS"/>
                <a:ea typeface="Arial Unicode MS"/>
                <a:cs typeface="Arial Unicode MS"/>
                <a:sym typeface="Arial Unicode MS"/>
              </a:defRPr>
            </a:pPr>
            <a:r>
              <a:rPr kumimoji="0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/>
                <a:sym typeface="Arial Unicode MS"/>
              </a:rPr>
              <a:t>Jakie</a:t>
            </a:r>
            <a:r>
              <a:rPr kumimoji="0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/>
                <a:sym typeface="Arial Unicode MS"/>
              </a:rPr>
              <a:t> </a:t>
            </a:r>
            <a:r>
              <a:rPr kumimoji="0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/>
                <a:sym typeface="Arial Unicode MS"/>
              </a:rPr>
              <a:t>są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/>
                <a:sym typeface="Arial Unicode MS"/>
              </a:rPr>
              <a:t> </a:t>
            </a:r>
            <a:r>
              <a:rPr kumimoji="0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/>
                <a:sym typeface="Arial Unicode MS"/>
              </a:rPr>
              <a:t>rezultaty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/>
                <a:sym typeface="Arial Unicode MS"/>
              </a:rPr>
              <a:t> </a:t>
            </a:r>
            <a:r>
              <a:rPr kumimoji="0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/>
                <a:sym typeface="Arial Unicode MS"/>
              </a:rPr>
              <a:t>rekomendacji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/>
                <a:sym typeface="Arial Unicode MS"/>
              </a:rPr>
              <a:t> </a:t>
            </a:r>
            <a:r>
              <a:rPr kumimoji="0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/>
                <a:sym typeface="Arial Unicode MS"/>
              </a:rPr>
              <a:t>MNiSW</a:t>
            </a: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/>
                <a:sym typeface="Arial Unicode MS"/>
              </a:rPr>
              <a:t>?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latin typeface="Arial Unicode MS"/>
                <a:ea typeface="Arial Unicode MS"/>
                <a:cs typeface="Arial Unicode MS"/>
                <a:sym typeface="Arial Unicode MS"/>
              </a:defRPr>
            </a:pP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Arial Unicode MS"/>
              <a:sym typeface="Arial Unicode MS"/>
            </a:endParaRPr>
          </a:p>
          <a:p>
            <a:pPr hangingPunct="0">
              <a:defRPr sz="2200">
                <a:latin typeface="Arial Unicode MS"/>
                <a:ea typeface="Arial Unicode MS"/>
                <a:cs typeface="Arial Unicode MS"/>
                <a:sym typeface="Arial Unicode MS"/>
              </a:defRPr>
            </a:pPr>
            <a:r>
              <a:rPr lang="pl-PL" sz="1600" kern="0" dirty="0">
                <a:solidFill>
                  <a:srgbClr val="000000"/>
                </a:solidFill>
                <a:latin typeface="Calibri" panose="020F0502020204030204" pitchFamily="34" charset="0"/>
                <a:ea typeface="Arial Unicode MS"/>
                <a:cs typeface="Calibri" panose="020F0502020204030204" pitchFamily="34" charset="0"/>
                <a:sym typeface="Arial Unicode MS"/>
              </a:rPr>
              <a:t>Badaniem objęto jednostki naukowe finansowane z budżetu państwa. Pod uwagę wzięto okres 2015-2019</a:t>
            </a:r>
            <a:r>
              <a:rPr lang="pl-PL" sz="1600" kern="0" dirty="0">
                <a:solidFill>
                  <a:srgbClr val="000000"/>
                </a:solidFill>
                <a:latin typeface="+mj-lt"/>
                <a:ea typeface="Arial Unicode MS"/>
                <a:sym typeface="Arial Unicode MS"/>
              </a:rPr>
              <a:t>.</a:t>
            </a:r>
            <a:endParaRPr lang="pl-PL" sz="1600" kern="0" dirty="0">
              <a:solidFill>
                <a:srgbClr val="FF0000"/>
              </a:solidFill>
              <a:latin typeface="+mj-lt"/>
              <a:ea typeface="Arial Unicode MS"/>
              <a:sym typeface="Arial Unicode MS"/>
            </a:endParaRPr>
          </a:p>
          <a:p>
            <a:pPr hangingPunct="0">
              <a:defRPr sz="2200">
                <a:latin typeface="Arial Unicode MS"/>
                <a:ea typeface="Arial Unicode MS"/>
                <a:cs typeface="Arial Unicode MS"/>
                <a:sym typeface="Arial Unicode MS"/>
              </a:defRPr>
            </a:pPr>
            <a:endParaRPr lang="pl-PL" sz="1600" kern="0" dirty="0">
              <a:solidFill>
                <a:srgbClr val="000000"/>
              </a:solidFill>
              <a:latin typeface="+mj-lt"/>
              <a:ea typeface="Arial Unicode MS"/>
              <a:sym typeface="Arial Unicode MS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latin typeface="Arial Unicode MS"/>
                <a:ea typeface="Arial Unicode MS"/>
                <a:cs typeface="Arial Unicode MS"/>
                <a:sym typeface="Arial Unicode MS"/>
              </a:defRPr>
            </a:pPr>
            <a:r>
              <a:rPr kumimoji="0" lang="pl-PL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/>
                <a:sym typeface="Arial Unicode MS"/>
              </a:rPr>
              <a:t>Wyniki opracowano</a:t>
            </a:r>
            <a:r>
              <a:rPr kumimoji="0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/>
                <a:sym typeface="Arial Unicode MS"/>
              </a:rPr>
              <a:t> </a:t>
            </a:r>
            <a:r>
              <a:rPr kumimoji="0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/>
                <a:sym typeface="Arial Unicode MS"/>
              </a:rPr>
              <a:t>na</a:t>
            </a:r>
            <a:r>
              <a:rPr kumimoji="0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/>
                <a:sym typeface="Arial Unicode MS"/>
              </a:rPr>
              <a:t> </a:t>
            </a:r>
            <a:r>
              <a:rPr kumimoji="0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/>
                <a:sym typeface="Arial Unicode MS"/>
              </a:rPr>
              <a:t>podstawie</a:t>
            </a:r>
            <a:r>
              <a:rPr kumimoji="0" lang="pl-PL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/>
                <a:sym typeface="Arial Unicode MS"/>
              </a:rPr>
              <a:t>: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latin typeface="Arial Unicode MS"/>
                <a:ea typeface="Arial Unicode MS"/>
                <a:cs typeface="Arial Unicode MS"/>
                <a:sym typeface="Arial Unicode MS"/>
              </a:defRPr>
            </a:pPr>
            <a:r>
              <a:rPr kumimoji="0" lang="pl-PL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/>
                <a:sym typeface="Arial Unicode MS"/>
              </a:rPr>
              <a:t>- </a:t>
            </a:r>
            <a:r>
              <a:rPr kumimoji="0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/>
                <a:sym typeface="Arial Unicode MS"/>
              </a:rPr>
              <a:t>analizy</a:t>
            </a:r>
            <a:r>
              <a:rPr kumimoji="0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/>
                <a:sym typeface="Arial Unicode MS"/>
              </a:rPr>
              <a:t> </a:t>
            </a:r>
            <a:r>
              <a:rPr kumimoji="0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/>
                <a:sym typeface="Arial Unicode MS"/>
              </a:rPr>
              <a:t>danych</a:t>
            </a:r>
            <a:r>
              <a:rPr kumimoji="0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/>
                <a:sym typeface="Arial Unicode MS"/>
              </a:rPr>
              <a:t> </a:t>
            </a:r>
            <a:r>
              <a:rPr kumimoji="0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/>
                <a:sym typeface="Arial Unicode MS"/>
              </a:rPr>
              <a:t>zastanych</a:t>
            </a:r>
            <a:r>
              <a:rPr kumimoji="0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/>
                <a:sym typeface="Arial Unicode MS"/>
              </a:rPr>
              <a:t> (</a:t>
            </a:r>
            <a:r>
              <a:rPr kumimoji="0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/>
                <a:sym typeface="Arial Unicode MS"/>
              </a:rPr>
              <a:t>zamieszczonych</a:t>
            </a:r>
            <a:r>
              <a:rPr kumimoji="0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/>
                <a:sym typeface="Arial Unicode MS"/>
              </a:rPr>
              <a:t> </a:t>
            </a:r>
            <a:r>
              <a:rPr kumimoji="0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/>
                <a:sym typeface="Arial Unicode MS"/>
              </a:rPr>
              <a:t>na</a:t>
            </a:r>
            <a:r>
              <a:rPr kumimoji="0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/>
                <a:sym typeface="Arial Unicode MS"/>
              </a:rPr>
              <a:t> </a:t>
            </a:r>
            <a:r>
              <a:rPr kumimoji="0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/>
                <a:sym typeface="Arial Unicode MS"/>
              </a:rPr>
              <a:t>stronach</a:t>
            </a:r>
            <a:r>
              <a:rPr kumimoji="0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/>
                <a:sym typeface="Arial Unicode MS"/>
              </a:rPr>
              <a:t> </a:t>
            </a:r>
            <a:r>
              <a:rPr kumimoji="0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/>
                <a:sym typeface="Arial Unicode MS"/>
              </a:rPr>
              <a:t>internetowych</a:t>
            </a:r>
            <a:r>
              <a:rPr kumimoji="0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/>
                <a:sym typeface="Arial Unicode MS"/>
              </a:rPr>
              <a:t>)</a:t>
            </a:r>
            <a:endParaRPr kumimoji="0" lang="pl-PL" sz="16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Arial Unicode MS"/>
              <a:sym typeface="Arial Unicode MS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latin typeface="Arial Unicode MS"/>
                <a:ea typeface="Arial Unicode MS"/>
                <a:cs typeface="Arial Unicode MS"/>
                <a:sym typeface="Arial Unicode MS"/>
              </a:defRPr>
            </a:pPr>
            <a:r>
              <a:rPr kumimoji="0" lang="pl-PL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/>
                <a:sym typeface="Arial Unicode MS"/>
              </a:rPr>
              <a:t>- </a:t>
            </a:r>
            <a:r>
              <a:rPr kumimoji="0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/>
                <a:sym typeface="Arial Unicode MS"/>
              </a:rPr>
              <a:t>oraz</a:t>
            </a:r>
            <a:r>
              <a:rPr kumimoji="0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/>
                <a:sym typeface="Arial Unicode MS"/>
              </a:rPr>
              <a:t> </a:t>
            </a:r>
            <a:r>
              <a:rPr kumimoji="0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/>
                <a:sym typeface="Arial Unicode MS"/>
              </a:rPr>
              <a:t>wywiadu</a:t>
            </a:r>
            <a:r>
              <a:rPr kumimoji="0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/>
                <a:sym typeface="Arial Unicode MS"/>
              </a:rPr>
              <a:t> </a:t>
            </a:r>
            <a:r>
              <a:rPr kumimoji="0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/>
                <a:sym typeface="Arial Unicode MS"/>
              </a:rPr>
              <a:t>internetowego</a:t>
            </a:r>
            <a:r>
              <a:rPr kumimoji="0" lang="pl-PL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/>
                <a:sym typeface="Arial Unicode MS"/>
              </a:rPr>
              <a:t> (zapytania</a:t>
            </a:r>
            <a:r>
              <a:rPr kumimoji="0" lang="pl-PL" sz="16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/>
                <a:sym typeface="Arial Unicode MS"/>
              </a:rPr>
              <a:t> skierowane </a:t>
            </a:r>
            <a:r>
              <a:rPr kumimoji="0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/>
                <a:sym typeface="Arial Unicode MS"/>
              </a:rPr>
              <a:t>pocztą</a:t>
            </a:r>
            <a:r>
              <a:rPr kumimoji="0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/>
                <a:sym typeface="Arial Unicode MS"/>
              </a:rPr>
              <a:t> </a:t>
            </a:r>
            <a:r>
              <a:rPr kumimoji="0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/>
                <a:sym typeface="Arial Unicode MS"/>
              </a:rPr>
              <a:t>elektroniczną</a:t>
            </a:r>
            <a:r>
              <a:rPr kumimoji="0" lang="pl-PL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Arial Unicode MS"/>
                <a:sym typeface="Arial Unicode MS"/>
              </a:rPr>
              <a:t>).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latin typeface="Arial Unicode MS"/>
                <a:ea typeface="Arial Unicode MS"/>
                <a:cs typeface="Arial Unicode MS"/>
                <a:sym typeface="Arial Unicode MS"/>
              </a:defRPr>
            </a:pPr>
            <a:endParaRPr lang="pl-PL" sz="1600" kern="0" dirty="0" smtClean="0">
              <a:solidFill>
                <a:srgbClr val="000000"/>
              </a:solidFill>
              <a:latin typeface="+mj-lt"/>
              <a:ea typeface="Arial Unicode MS"/>
              <a:sym typeface="Arial Unicode MS"/>
            </a:endParaRPr>
          </a:p>
          <a:p>
            <a:r>
              <a:rPr lang="pl-PL" sz="1600" dirty="0" smtClean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Wysłano 78 wiadomości email </a:t>
            </a:r>
            <a:r>
              <a:rPr lang="pl-PL" sz="16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do uczelni państwowych oraz 183 do instytutów naukowo-badawczych</a:t>
            </a:r>
            <a:r>
              <a:rPr lang="pl-PL" sz="1600" dirty="0" smtClean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r>
              <a:rPr lang="pl-PL" sz="1600" dirty="0" smtClean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Uzyskano 41 </a:t>
            </a:r>
            <a:r>
              <a:rPr lang="pl-PL" sz="16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odpowiedzi z uczelni </a:t>
            </a:r>
            <a:r>
              <a:rPr lang="pl-PL" sz="1600" dirty="0" smtClean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oraz z niewielu </a:t>
            </a:r>
            <a:r>
              <a:rPr lang="pl-PL" sz="1600" dirty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instytutów.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latin typeface="Arial Unicode MS"/>
                <a:ea typeface="Arial Unicode MS"/>
                <a:cs typeface="Arial Unicode MS"/>
                <a:sym typeface="Arial Unicode MS"/>
              </a:defRPr>
            </a:pP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Arial Unicode MS"/>
              <a:sym typeface="Arial Unicode MS"/>
            </a:endParaRPr>
          </a:p>
          <a:p>
            <a:pPr lvl="0" hangingPunct="0">
              <a:defRPr sz="2200">
                <a:latin typeface="Arial Unicode MS"/>
                <a:ea typeface="Arial Unicode MS"/>
                <a:cs typeface="Arial Unicode MS"/>
                <a:sym typeface="Arial Unicode MS"/>
              </a:defRPr>
            </a:pPr>
            <a:r>
              <a:rPr lang="pl-PL" sz="1600" kern="0" dirty="0">
                <a:solidFill>
                  <a:srgbClr val="000000"/>
                </a:solidFill>
                <a:latin typeface="+mj-lt"/>
                <a:ea typeface="Arial Unicode MS"/>
                <a:sym typeface="Arial Unicode MS"/>
              </a:rPr>
              <a:t>Następnie zapoznano się z politykami poszczególnych instytucji. </a:t>
            </a:r>
            <a:endParaRPr lang="pl-PL" sz="1600" kern="0" dirty="0">
              <a:solidFill>
                <a:srgbClr val="FF0000"/>
              </a:solidFill>
              <a:latin typeface="+mj-lt"/>
              <a:ea typeface="Arial Unicode MS"/>
              <a:sym typeface="Arial Unicode MS"/>
            </a:endParaRPr>
          </a:p>
        </p:txBody>
      </p:sp>
      <p:sp>
        <p:nvSpPr>
          <p:cNvPr id="141" name="Shape 141"/>
          <p:cNvSpPr/>
          <p:nvPr/>
        </p:nvSpPr>
        <p:spPr>
          <a:xfrm>
            <a:off x="6380879" y="173221"/>
            <a:ext cx="5706738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r"/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Open Access </a:t>
            </a:r>
            <a:r>
              <a:rPr lang="pl-PL" dirty="0" err="1">
                <a:latin typeface="Arial" panose="020B0604020202020204" pitchFamily="34" charset="0"/>
                <a:cs typeface="Arial" panose="020B0604020202020204" pitchFamily="34" charset="0"/>
              </a:rPr>
              <a:t>Week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, 21-27.10.2019 r.</a:t>
            </a:r>
          </a:p>
        </p:txBody>
      </p:sp>
      <p:sp>
        <p:nvSpPr>
          <p:cNvPr id="142" name="Shape 142"/>
          <p:cNvSpPr/>
          <p:nvPr/>
        </p:nvSpPr>
        <p:spPr>
          <a:xfrm>
            <a:off x="404422" y="6445892"/>
            <a:ext cx="1748229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>
              <a:defRPr sz="1200"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u="none">
                <a:solidFill>
                  <a:srgbClr val="000000"/>
                </a:solidFill>
                <a:uFillTx/>
              </a:defRPr>
            </a:pPr>
            <a:r>
              <a:rPr kumimoji="0" sz="1200" b="0" i="0" u="sng" strike="noStrike" kern="0" cap="none" spc="0" normalizeH="0" baseline="0" noProof="0">
                <a:ln>
                  <a:noFill/>
                </a:ln>
                <a:solidFill>
                  <a:srgbClr val="0563C1"/>
                </a:solidFill>
                <a:effectLst/>
                <a:uLnTx/>
                <a:uFill>
                  <a:solidFill>
                    <a:srgbClr val="0563C1"/>
                  </a:solidFill>
                </a:uFill>
                <a:latin typeface="Calibri"/>
                <a:cs typeface="Calibri"/>
                <a:sym typeface="Calibri"/>
                <a:hlinkClick r:id="rId2"/>
              </a:rPr>
              <a:t>www.koed.org.pl</a:t>
            </a:r>
          </a:p>
        </p:txBody>
      </p:sp>
      <p:pic>
        <p:nvPicPr>
          <p:cNvPr id="143" name="image1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37994" y="32134"/>
            <a:ext cx="1935385" cy="928504"/>
          </a:xfrm>
          <a:prstGeom prst="rect">
            <a:avLst/>
          </a:prstGeom>
          <a:ln w="12700">
            <a:miter lim="400000"/>
          </a:ln>
        </p:spPr>
      </p:pic>
      <p:sp>
        <p:nvSpPr>
          <p:cNvPr id="144" name="Shape 144"/>
          <p:cNvSpPr/>
          <p:nvPr/>
        </p:nvSpPr>
        <p:spPr>
          <a:xfrm>
            <a:off x="8266533" y="6424482"/>
            <a:ext cx="3821084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>
              <a:defRPr sz="1000"/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Źródło</a:t>
            </a:r>
            <a:r>
              <a:rPr kumimoji="0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: https://pixabay.com/pl/illustrations/sprz%C4%99%C5%BCenie-zwrotne-wymiana-pomys%C5%82%C3%B3w-2463962/</a:t>
            </a: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3578" y="4214563"/>
            <a:ext cx="3346994" cy="2231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05739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0" y="0"/>
            <a:ext cx="215265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dirty="0">
              <a:solidFill>
                <a:schemeClr val="tx1">
                  <a:lumMod val="50000"/>
                  <a:lumOff val="50000"/>
                </a:schemeClr>
              </a:solidFill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137786" y="0"/>
            <a:ext cx="100209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7" name="Łącznik prosty 6"/>
          <p:cNvCxnSpPr/>
          <p:nvPr/>
        </p:nvCxnSpPr>
        <p:spPr>
          <a:xfrm>
            <a:off x="314068" y="967419"/>
            <a:ext cx="1177354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ole tekstowe 2"/>
          <p:cNvSpPr txBox="1"/>
          <p:nvPr/>
        </p:nvSpPr>
        <p:spPr>
          <a:xfrm>
            <a:off x="2173378" y="1031999"/>
            <a:ext cx="974183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UCZELNIE</a:t>
            </a:r>
          </a:p>
          <a:p>
            <a:endParaRPr lang="pl-PL" sz="16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pl-PL" sz="16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W 11 uczelniach wprowadzono politykę otwartego dostępu. </a:t>
            </a:r>
          </a:p>
          <a:p>
            <a:endParaRPr lang="pl-PL" sz="16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pl-PL" sz="16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W 8 uczelniach</a:t>
            </a:r>
            <a:r>
              <a:rPr lang="pl-PL" sz="1600" dirty="0" smtClean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l-PL" sz="16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powołano pełnomocnika.</a:t>
            </a:r>
          </a:p>
          <a:p>
            <a:endParaRPr lang="pl-PL" sz="16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pl-PL" sz="16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W kolejnych 11 uczelniach polityka jest opracowywana.</a:t>
            </a:r>
          </a:p>
          <a:p>
            <a:endParaRPr lang="pl-PL" sz="1600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pl-PL" sz="16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Największe osiągnięcia mają w tym zakresie uczelnie medyczne.</a:t>
            </a:r>
          </a:p>
          <a:p>
            <a:endParaRPr lang="pl-PL" sz="16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6380879" y="173221"/>
            <a:ext cx="57067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Open Access </a:t>
            </a:r>
            <a:r>
              <a:rPr lang="pl-PL" dirty="0" err="1">
                <a:latin typeface="Arial" panose="020B0604020202020204" pitchFamily="34" charset="0"/>
                <a:cs typeface="Arial" panose="020B0604020202020204" pitchFamily="34" charset="0"/>
              </a:rPr>
              <a:t>Week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, 21-27.10.2019 r.</a:t>
            </a:r>
          </a:p>
        </p:txBody>
      </p:sp>
      <p:sp>
        <p:nvSpPr>
          <p:cNvPr id="9" name="Prostokąt 8"/>
          <p:cNvSpPr/>
          <p:nvPr/>
        </p:nvSpPr>
        <p:spPr>
          <a:xfrm>
            <a:off x="404423" y="6445893"/>
            <a:ext cx="17482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200" dirty="0" smtClean="0">
                <a:hlinkClick r:id="rId2"/>
              </a:rPr>
              <a:t>www.koed.org.pl</a:t>
            </a:r>
            <a:endParaRPr lang="pl-PL" sz="1200" dirty="0"/>
          </a:p>
        </p:txBody>
      </p:sp>
      <p:pic>
        <p:nvPicPr>
          <p:cNvPr id="15" name="Obraz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995" y="32134"/>
            <a:ext cx="1935383" cy="928503"/>
          </a:xfrm>
          <a:prstGeom prst="rect">
            <a:avLst/>
          </a:prstGeom>
        </p:spPr>
      </p:pic>
      <p:sp>
        <p:nvSpPr>
          <p:cNvPr id="6" name="pole tekstowe 5"/>
          <p:cNvSpPr txBox="1"/>
          <p:nvPr/>
        </p:nvSpPr>
        <p:spPr>
          <a:xfrm>
            <a:off x="5425440" y="6265460"/>
            <a:ext cx="413446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/>
              <a:t>Źródło: https://pixabay.com/pl/photos/oxford-university-londyn-2456589</a:t>
            </a:r>
            <a:r>
              <a:rPr lang="pl-PL" sz="1000" dirty="0" smtClean="0"/>
              <a:t>/</a:t>
            </a:r>
            <a:endParaRPr lang="pl-PL" sz="1000" dirty="0"/>
          </a:p>
        </p:txBody>
      </p:sp>
      <p:pic>
        <p:nvPicPr>
          <p:cNvPr id="10" name="Obraz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5440" y="3583755"/>
            <a:ext cx="3901440" cy="2599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483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0" y="0"/>
            <a:ext cx="215265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dirty="0">
              <a:solidFill>
                <a:schemeClr val="tx1">
                  <a:lumMod val="50000"/>
                  <a:lumOff val="50000"/>
                </a:schemeClr>
              </a:solidFill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137786" y="0"/>
            <a:ext cx="100209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7" name="Łącznik prosty 6"/>
          <p:cNvCxnSpPr/>
          <p:nvPr/>
        </p:nvCxnSpPr>
        <p:spPr>
          <a:xfrm>
            <a:off x="314068" y="967419"/>
            <a:ext cx="1177354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ole tekstowe 2"/>
          <p:cNvSpPr txBox="1"/>
          <p:nvPr/>
        </p:nvSpPr>
        <p:spPr>
          <a:xfrm>
            <a:off x="2345781" y="1188909"/>
            <a:ext cx="9741835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UNIWERSYTETY MEDYCZNE</a:t>
            </a:r>
          </a:p>
          <a:p>
            <a:endParaRPr lang="pl-PL" sz="16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pl-PL" b="1" dirty="0"/>
              <a:t>Polityka Otwartości Polskiej Platformy Medycznej </a:t>
            </a:r>
            <a:r>
              <a:rPr lang="pl-PL" dirty="0" smtClean="0"/>
              <a:t>jest </a:t>
            </a:r>
            <a:r>
              <a:rPr lang="pl-PL" dirty="0"/>
              <a:t>jednolitą </a:t>
            </a:r>
            <a:r>
              <a:rPr lang="pl-PL" dirty="0" smtClean="0"/>
              <a:t>polityką otwierania dostępu do treści naukowych dla </a:t>
            </a:r>
            <a:r>
              <a:rPr lang="pl-PL" dirty="0"/>
              <a:t>instytucji, które wspólnie realizują projekt „Polska Platforma Medyczna </a:t>
            </a:r>
            <a:r>
              <a:rPr lang="pl-PL" dirty="0" smtClean="0"/>
              <a:t>– portal </a:t>
            </a:r>
            <a:r>
              <a:rPr lang="pl-PL" dirty="0"/>
              <a:t>zarządzania wiedzą i </a:t>
            </a:r>
            <a:r>
              <a:rPr lang="pl-PL" dirty="0" smtClean="0"/>
              <a:t>potencjałem badawczym”. </a:t>
            </a:r>
          </a:p>
          <a:p>
            <a:endParaRPr lang="pl-PL" u="sng" dirty="0" smtClean="0"/>
          </a:p>
          <a:p>
            <a:r>
              <a:rPr lang="pl-PL" u="sng" dirty="0" smtClean="0"/>
              <a:t>Należą do nich:</a:t>
            </a:r>
          </a:p>
          <a:p>
            <a:r>
              <a:rPr lang="pl-PL" b="1" dirty="0" smtClean="0"/>
              <a:t>Uniwersytet Medyczny </a:t>
            </a:r>
            <a:r>
              <a:rPr lang="pl-PL" b="1" dirty="0"/>
              <a:t>im. Piastów Śląskich we </a:t>
            </a:r>
            <a:r>
              <a:rPr lang="pl-PL" b="1" dirty="0" smtClean="0"/>
              <a:t>Wrocławiu (25.09.2018),</a:t>
            </a:r>
          </a:p>
          <a:p>
            <a:r>
              <a:rPr lang="pl-PL" b="1" dirty="0" smtClean="0"/>
              <a:t>Uniwersytet Medyczny </a:t>
            </a:r>
            <a:r>
              <a:rPr lang="pl-PL" b="1" dirty="0"/>
              <a:t>w Białymstoku (</a:t>
            </a:r>
            <a:r>
              <a:rPr lang="pl-PL" b="1" dirty="0" smtClean="0"/>
              <a:t>27.09.2018</a:t>
            </a:r>
            <a:r>
              <a:rPr lang="pl-PL" b="1" dirty="0"/>
              <a:t>),</a:t>
            </a:r>
            <a:endParaRPr lang="pl-PL" b="1" dirty="0" smtClean="0"/>
          </a:p>
          <a:p>
            <a:r>
              <a:rPr lang="pl-PL" b="1" dirty="0" smtClean="0"/>
              <a:t>Gdański Uniwersytet </a:t>
            </a:r>
            <a:r>
              <a:rPr lang="pl-PL" b="1" dirty="0"/>
              <a:t>Medyczny (</a:t>
            </a:r>
            <a:r>
              <a:rPr lang="pl-PL" b="1" dirty="0" smtClean="0"/>
              <a:t>24.09.2018</a:t>
            </a:r>
            <a:r>
              <a:rPr lang="pl-PL" b="1" dirty="0"/>
              <a:t>),</a:t>
            </a:r>
            <a:endParaRPr lang="pl-PL" b="1" dirty="0" smtClean="0"/>
          </a:p>
          <a:p>
            <a:r>
              <a:rPr lang="pl-PL" b="1" dirty="0" smtClean="0"/>
              <a:t>Śląski Uniwersytet Medyczny </a:t>
            </a:r>
            <a:r>
              <a:rPr lang="pl-PL" b="1" dirty="0"/>
              <a:t>w Katowicach </a:t>
            </a:r>
            <a:r>
              <a:rPr lang="pl-PL" b="1" dirty="0" smtClean="0"/>
              <a:t>(24.10.2018</a:t>
            </a:r>
            <a:r>
              <a:rPr lang="pl-PL" b="1" dirty="0"/>
              <a:t>),</a:t>
            </a:r>
            <a:endParaRPr lang="pl-PL" b="1" dirty="0" smtClean="0"/>
          </a:p>
          <a:p>
            <a:r>
              <a:rPr lang="pl-PL" b="1" dirty="0" smtClean="0"/>
              <a:t>Uniwersytet Medyczny </a:t>
            </a:r>
            <a:r>
              <a:rPr lang="pl-PL" b="1" dirty="0"/>
              <a:t>w Lublinie (</a:t>
            </a:r>
            <a:r>
              <a:rPr lang="pl-PL" b="1" dirty="0" smtClean="0"/>
              <a:t>24.10.2018),</a:t>
            </a:r>
          </a:p>
          <a:p>
            <a:r>
              <a:rPr lang="pl-PL" b="1" dirty="0" smtClean="0"/>
              <a:t>Pomorski Uniwersytet Medyczny </a:t>
            </a:r>
            <a:r>
              <a:rPr lang="pl-PL" b="1" dirty="0"/>
              <a:t>w Szczecinie (</a:t>
            </a:r>
            <a:r>
              <a:rPr lang="pl-PL" b="1" dirty="0" smtClean="0"/>
              <a:t>26.09.2018</a:t>
            </a:r>
            <a:r>
              <a:rPr lang="pl-PL" b="1" dirty="0"/>
              <a:t>),</a:t>
            </a:r>
            <a:endParaRPr lang="pl-PL" b="1" dirty="0" smtClean="0"/>
          </a:p>
          <a:p>
            <a:r>
              <a:rPr lang="pl-PL" b="1" dirty="0" smtClean="0"/>
              <a:t>Warszawski Uniwersytet </a:t>
            </a:r>
            <a:r>
              <a:rPr lang="pl-PL" b="1" dirty="0"/>
              <a:t>Medyczny (</a:t>
            </a:r>
            <a:r>
              <a:rPr lang="pl-PL" b="1" dirty="0" smtClean="0"/>
              <a:t>24.09.2018).</a:t>
            </a:r>
          </a:p>
          <a:p>
            <a:endParaRPr lang="pl-PL" dirty="0"/>
          </a:p>
          <a:p>
            <a:r>
              <a:rPr lang="pl-PL" dirty="0" smtClean="0"/>
              <a:t>W uczelniach tych nie powołano </a:t>
            </a:r>
          </a:p>
          <a:p>
            <a:r>
              <a:rPr lang="pl-PL" dirty="0" smtClean="0"/>
              <a:t>pełnomocników ds. otwartego dostępu.</a:t>
            </a:r>
          </a:p>
        </p:txBody>
      </p:sp>
      <p:sp>
        <p:nvSpPr>
          <p:cNvPr id="11" name="pole tekstowe 10"/>
          <p:cNvSpPr txBox="1"/>
          <p:nvPr/>
        </p:nvSpPr>
        <p:spPr>
          <a:xfrm>
            <a:off x="6380879" y="173221"/>
            <a:ext cx="57067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Open Access </a:t>
            </a:r>
            <a:r>
              <a:rPr lang="pl-PL" dirty="0" err="1">
                <a:latin typeface="Arial" panose="020B0604020202020204" pitchFamily="34" charset="0"/>
                <a:cs typeface="Arial" panose="020B0604020202020204" pitchFamily="34" charset="0"/>
              </a:rPr>
              <a:t>Week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, 21-27.10.2019 r.</a:t>
            </a:r>
          </a:p>
        </p:txBody>
      </p:sp>
      <p:sp>
        <p:nvSpPr>
          <p:cNvPr id="9" name="Prostokąt 8"/>
          <p:cNvSpPr/>
          <p:nvPr/>
        </p:nvSpPr>
        <p:spPr>
          <a:xfrm>
            <a:off x="404423" y="6445893"/>
            <a:ext cx="17482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200" dirty="0" smtClean="0">
                <a:hlinkClick r:id="rId2"/>
              </a:rPr>
              <a:t>www.koed.org.pl</a:t>
            </a:r>
            <a:endParaRPr lang="pl-PL" sz="1200" dirty="0"/>
          </a:p>
        </p:txBody>
      </p:sp>
      <p:pic>
        <p:nvPicPr>
          <p:cNvPr id="15" name="Obraz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995" y="32134"/>
            <a:ext cx="1935383" cy="928503"/>
          </a:xfrm>
          <a:prstGeom prst="rect">
            <a:avLst/>
          </a:prstGeom>
        </p:spPr>
      </p:pic>
      <p:sp>
        <p:nvSpPr>
          <p:cNvPr id="6" name="pole tekstowe 5"/>
          <p:cNvSpPr txBox="1"/>
          <p:nvPr/>
        </p:nvSpPr>
        <p:spPr>
          <a:xfrm>
            <a:off x="8221286" y="6445893"/>
            <a:ext cx="38663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dirty="0"/>
              <a:t>Źródło: https://pixnio.com/pl/nauka/medyczne/lekarz-laboratorium-medycyna-medycyna-chemia-probowki-nauka/</a:t>
            </a: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1287" y="3870118"/>
            <a:ext cx="3866329" cy="257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83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0" y="0"/>
            <a:ext cx="215265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dirty="0">
              <a:solidFill>
                <a:schemeClr val="tx1">
                  <a:lumMod val="50000"/>
                  <a:lumOff val="50000"/>
                </a:schemeClr>
              </a:solidFill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137786" y="0"/>
            <a:ext cx="100209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7" name="Łącznik prosty 6"/>
          <p:cNvCxnSpPr/>
          <p:nvPr/>
        </p:nvCxnSpPr>
        <p:spPr>
          <a:xfrm>
            <a:off x="314068" y="967419"/>
            <a:ext cx="1177354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ole tekstowe 2"/>
          <p:cNvSpPr txBox="1"/>
          <p:nvPr/>
        </p:nvSpPr>
        <p:spPr>
          <a:xfrm>
            <a:off x="2345781" y="1329034"/>
            <a:ext cx="9741835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UNIWERSYTETY MEDYCZNE</a:t>
            </a:r>
          </a:p>
          <a:p>
            <a:pPr algn="ctr"/>
            <a:endParaRPr lang="pl-PL" sz="1600" b="1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pl-PL" sz="16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pl-PL" b="1" dirty="0"/>
              <a:t>Polityka Otwartości Polskiej Platformy </a:t>
            </a:r>
            <a:r>
              <a:rPr lang="pl-PL" b="1" dirty="0" smtClean="0"/>
              <a:t>Medycznej</a:t>
            </a:r>
          </a:p>
          <a:p>
            <a:endParaRPr lang="pl-PL" dirty="0" smtClean="0"/>
          </a:p>
          <a:p>
            <a:r>
              <a:rPr lang="pl-PL" b="1" dirty="0" smtClean="0"/>
              <a:t>Polityka PPM ma zastosowanie w stosunku do:</a:t>
            </a:r>
          </a:p>
          <a:p>
            <a:r>
              <a:rPr lang="pl-PL" dirty="0" smtClean="0"/>
              <a:t>1) pracowników partnerskich instytucji projektu PPM tworzących </a:t>
            </a:r>
            <a:r>
              <a:rPr lang="pl-PL" dirty="0"/>
              <a:t>dobra intelektualne w ramach wykonywania obowiązków pracowniczych</a:t>
            </a:r>
            <a:r>
              <a:rPr lang="pl-PL" dirty="0" smtClean="0"/>
              <a:t>,</a:t>
            </a:r>
          </a:p>
          <a:p>
            <a:r>
              <a:rPr lang="pl-PL" dirty="0" smtClean="0"/>
              <a:t>2) studentów </a:t>
            </a:r>
            <a:r>
              <a:rPr lang="pl-PL" dirty="0"/>
              <a:t>i doktorantów, jeżeli wynika to z umowy dotyczącej praw do dóbr intelektualnych zawartej pomiędzy </a:t>
            </a:r>
            <a:r>
              <a:rPr lang="pl-PL" dirty="0" smtClean="0"/>
              <a:t>partnerem projektu PPM a </a:t>
            </a:r>
            <a:r>
              <a:rPr lang="pl-PL" dirty="0"/>
              <a:t>studentem lub doktorantem, </a:t>
            </a:r>
            <a:endParaRPr lang="pl-PL" dirty="0" smtClean="0"/>
          </a:p>
          <a:p>
            <a:r>
              <a:rPr lang="pl-PL" dirty="0" smtClean="0"/>
              <a:t>3) wszystkich osób</a:t>
            </a:r>
            <a:r>
              <a:rPr lang="pl-PL" dirty="0"/>
              <a:t>, z którymi </a:t>
            </a:r>
            <a:r>
              <a:rPr lang="pl-PL" dirty="0" smtClean="0"/>
              <a:t>partnerskie instytucje projektu PPM zawarły umowę </a:t>
            </a:r>
            <a:r>
              <a:rPr lang="pl-PL" dirty="0"/>
              <a:t>przewidującą zastosowanie niniejszej </a:t>
            </a:r>
            <a:r>
              <a:rPr lang="pl-PL" dirty="0" smtClean="0"/>
              <a:t>polityki</a:t>
            </a:r>
            <a:r>
              <a:rPr lang="pl-PL" dirty="0"/>
              <a:t> </a:t>
            </a:r>
            <a:r>
              <a:rPr lang="pl-PL" dirty="0" smtClean="0"/>
              <a:t>– zwanych dalej </a:t>
            </a:r>
            <a:r>
              <a:rPr lang="pl-PL" dirty="0"/>
              <a:t>odpowiednio </a:t>
            </a:r>
            <a:r>
              <a:rPr lang="pl-PL" dirty="0" smtClean="0"/>
              <a:t>„autorem” lub „twórcą”.</a:t>
            </a:r>
          </a:p>
        </p:txBody>
      </p:sp>
      <p:sp>
        <p:nvSpPr>
          <p:cNvPr id="11" name="pole tekstowe 10"/>
          <p:cNvSpPr txBox="1"/>
          <p:nvPr/>
        </p:nvSpPr>
        <p:spPr>
          <a:xfrm>
            <a:off x="6380879" y="173221"/>
            <a:ext cx="57067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Open Access </a:t>
            </a:r>
            <a:r>
              <a:rPr lang="pl-PL" dirty="0" err="1">
                <a:latin typeface="Arial" panose="020B0604020202020204" pitchFamily="34" charset="0"/>
                <a:cs typeface="Arial" panose="020B0604020202020204" pitchFamily="34" charset="0"/>
              </a:rPr>
              <a:t>Week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, 21-27.10.2019 r.</a:t>
            </a:r>
          </a:p>
        </p:txBody>
      </p:sp>
      <p:sp>
        <p:nvSpPr>
          <p:cNvPr id="9" name="Prostokąt 8"/>
          <p:cNvSpPr/>
          <p:nvPr/>
        </p:nvSpPr>
        <p:spPr>
          <a:xfrm>
            <a:off x="404423" y="6445893"/>
            <a:ext cx="17482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200" dirty="0" smtClean="0">
                <a:hlinkClick r:id="rId2"/>
              </a:rPr>
              <a:t>www.koed.org.pl</a:t>
            </a:r>
            <a:endParaRPr lang="pl-PL" sz="1200" dirty="0"/>
          </a:p>
        </p:txBody>
      </p:sp>
      <p:pic>
        <p:nvPicPr>
          <p:cNvPr id="15" name="Obraz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995" y="32134"/>
            <a:ext cx="1935383" cy="928503"/>
          </a:xfrm>
          <a:prstGeom prst="rect">
            <a:avLst/>
          </a:prstGeom>
        </p:spPr>
      </p:pic>
      <p:sp>
        <p:nvSpPr>
          <p:cNvPr id="6" name="pole tekstowe 5"/>
          <p:cNvSpPr txBox="1"/>
          <p:nvPr/>
        </p:nvSpPr>
        <p:spPr>
          <a:xfrm>
            <a:off x="5969972" y="6461281"/>
            <a:ext cx="1847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sz="1000" dirty="0"/>
          </a:p>
        </p:txBody>
      </p:sp>
    </p:spTree>
    <p:extLst>
      <p:ext uri="{BB962C8B-B14F-4D97-AF65-F5344CB8AC3E}">
        <p14:creationId xmlns:p14="http://schemas.microsoft.com/office/powerpoint/2010/main" val="1058760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0" y="0"/>
            <a:ext cx="215265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dirty="0">
              <a:solidFill>
                <a:schemeClr val="tx1">
                  <a:lumMod val="50000"/>
                  <a:lumOff val="50000"/>
                </a:schemeClr>
              </a:solidFill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137786" y="0"/>
            <a:ext cx="100209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7" name="Łącznik prosty 6"/>
          <p:cNvCxnSpPr/>
          <p:nvPr/>
        </p:nvCxnSpPr>
        <p:spPr>
          <a:xfrm>
            <a:off x="314068" y="967419"/>
            <a:ext cx="1177354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ole tekstowe 2"/>
          <p:cNvSpPr txBox="1"/>
          <p:nvPr/>
        </p:nvSpPr>
        <p:spPr>
          <a:xfrm>
            <a:off x="2345781" y="1329034"/>
            <a:ext cx="9741835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UNIWERSYTETY MEDYCZNE</a:t>
            </a:r>
          </a:p>
          <a:p>
            <a:pPr algn="ctr"/>
            <a:endParaRPr lang="pl-PL" sz="1600" b="1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pl-PL" b="1" dirty="0"/>
              <a:t>Polityka Otwartości Polskiej Platformy Medycznej</a:t>
            </a:r>
          </a:p>
          <a:p>
            <a:r>
              <a:rPr lang="pl-PL" b="1" dirty="0" smtClean="0"/>
              <a:t>Otwarty dostęp do publikacji</a:t>
            </a:r>
          </a:p>
          <a:p>
            <a:r>
              <a:rPr lang="pl-PL" dirty="0" smtClean="0"/>
              <a:t>Autorzy powinni otwierać dostęp do swoich publikacji poprzez deponowanie ich w repozytorium lokalnym i Repozytorium PPM.</a:t>
            </a:r>
          </a:p>
          <a:p>
            <a:r>
              <a:rPr lang="pl-PL" dirty="0" smtClean="0"/>
              <a:t>Otwarty dostęp powinien </a:t>
            </a:r>
            <a:r>
              <a:rPr lang="pl-PL" dirty="0"/>
              <a:t>być zapewniony niezwłocznie </a:t>
            </a:r>
            <a:r>
              <a:rPr lang="pl-PL" dirty="0" smtClean="0"/>
              <a:t>po opublikowaniu pracy.</a:t>
            </a:r>
          </a:p>
          <a:p>
            <a:r>
              <a:rPr lang="pl-PL" dirty="0" smtClean="0"/>
              <a:t>Autorzy powinni uzgadniać </a:t>
            </a:r>
            <a:r>
              <a:rPr lang="pl-PL" dirty="0"/>
              <a:t>zarówno z wydawcami, jak </a:t>
            </a:r>
            <a:r>
              <a:rPr lang="pl-PL" dirty="0" smtClean="0"/>
              <a:t>i współtwórcami, możliwość udzielenia </a:t>
            </a:r>
            <a:r>
              <a:rPr lang="pl-PL" dirty="0"/>
              <a:t>do </a:t>
            </a:r>
            <a:r>
              <a:rPr lang="pl-PL" dirty="0" smtClean="0"/>
              <a:t>publikacji licencji </a:t>
            </a:r>
            <a:r>
              <a:rPr lang="pl-PL" dirty="0"/>
              <a:t>niewyłącznych, które nie zawierają postanowień ograniczających lub wyłączających </a:t>
            </a:r>
            <a:r>
              <a:rPr lang="pl-PL" dirty="0" smtClean="0"/>
              <a:t>otwarty dostęp. </a:t>
            </a:r>
          </a:p>
          <a:p>
            <a:r>
              <a:rPr lang="pl-PL" b="1" dirty="0" smtClean="0"/>
              <a:t>Otwarty </a:t>
            </a:r>
            <a:r>
              <a:rPr lang="pl-PL" b="1" dirty="0"/>
              <a:t>dostęp do </a:t>
            </a:r>
            <a:r>
              <a:rPr lang="pl-PL" b="1" dirty="0" smtClean="0"/>
              <a:t>danych badawczych</a:t>
            </a:r>
          </a:p>
          <a:p>
            <a:r>
              <a:rPr lang="pl-PL" dirty="0" smtClean="0"/>
              <a:t>W </a:t>
            </a:r>
            <a:r>
              <a:rPr lang="pl-PL" dirty="0"/>
              <a:t>przypadku </a:t>
            </a:r>
            <a:r>
              <a:rPr lang="pl-PL" dirty="0" smtClean="0"/>
              <a:t>danych badawczych</a:t>
            </a:r>
            <a:r>
              <a:rPr lang="pl-PL" dirty="0"/>
              <a:t>, do których poszczególni </a:t>
            </a:r>
            <a:r>
              <a:rPr lang="pl-PL" dirty="0" smtClean="0"/>
              <a:t>partnerzy projektu PPM posiadają </a:t>
            </a:r>
            <a:r>
              <a:rPr lang="pl-PL" dirty="0"/>
              <a:t>wyłączne prawa majątkowe decyzję o ich umieszczeniu w </a:t>
            </a:r>
            <a:r>
              <a:rPr lang="pl-PL" dirty="0" smtClean="0"/>
              <a:t>repozytorium lokalnym podejmuje </a:t>
            </a:r>
            <a:r>
              <a:rPr lang="pl-PL" dirty="0"/>
              <a:t>odpowiednio </a:t>
            </a:r>
            <a:r>
              <a:rPr lang="pl-PL" dirty="0" smtClean="0"/>
              <a:t>rektor/dyrektor </a:t>
            </a:r>
            <a:r>
              <a:rPr lang="pl-PL" dirty="0"/>
              <a:t>instytutu </a:t>
            </a:r>
            <a:r>
              <a:rPr lang="pl-PL" dirty="0" smtClean="0"/>
              <a:t>badawczego/osoba </a:t>
            </a:r>
            <a:r>
              <a:rPr lang="pl-PL" dirty="0"/>
              <a:t>przez nich do tego </a:t>
            </a:r>
            <a:r>
              <a:rPr lang="pl-PL" dirty="0" smtClean="0"/>
              <a:t>upoważniona w porozumieniu </a:t>
            </a:r>
            <a:r>
              <a:rPr lang="pl-PL" dirty="0"/>
              <a:t>z </a:t>
            </a:r>
            <a:r>
              <a:rPr lang="pl-PL" dirty="0" smtClean="0"/>
              <a:t>twórcą.</a:t>
            </a:r>
          </a:p>
          <a:p>
            <a:r>
              <a:rPr lang="pl-PL" dirty="0" smtClean="0"/>
              <a:t>Twórcy danych badawczych </a:t>
            </a:r>
            <a:r>
              <a:rPr lang="pl-PL" dirty="0"/>
              <a:t>dokładają wszelkich starań w celu zapewnienia otwartego dostępu </a:t>
            </a:r>
            <a:r>
              <a:rPr lang="pl-PL" dirty="0" smtClean="0"/>
              <a:t>do danych, </a:t>
            </a:r>
            <a:r>
              <a:rPr lang="pl-PL" dirty="0"/>
              <a:t>do których </a:t>
            </a:r>
            <a:r>
              <a:rPr lang="pl-PL" dirty="0" smtClean="0"/>
              <a:t>partner projektu PPM ma </a:t>
            </a:r>
            <a:r>
              <a:rPr lang="pl-PL" dirty="0"/>
              <a:t>prawa majątkowe wraz </a:t>
            </a:r>
            <a:r>
              <a:rPr lang="pl-PL" dirty="0" smtClean="0"/>
              <a:t>z powiązanymi </a:t>
            </a:r>
            <a:r>
              <a:rPr lang="pl-PL" dirty="0"/>
              <a:t>metadanymi (opracowanie planu zarządzania danymi).</a:t>
            </a:r>
            <a:endParaRPr lang="pl-PL" dirty="0" smtClean="0"/>
          </a:p>
          <a:p>
            <a:endParaRPr lang="pl-PL" dirty="0"/>
          </a:p>
          <a:p>
            <a:pPr algn="ctr"/>
            <a:r>
              <a:rPr lang="pl-PL" b="1" dirty="0" smtClean="0">
                <a:hlinkClick r:id="rId2"/>
              </a:rPr>
              <a:t>Polityka otwartości PPM</a:t>
            </a:r>
            <a:endParaRPr lang="pl-PL" b="1" dirty="0" smtClean="0"/>
          </a:p>
        </p:txBody>
      </p:sp>
      <p:sp>
        <p:nvSpPr>
          <p:cNvPr id="11" name="pole tekstowe 10"/>
          <p:cNvSpPr txBox="1"/>
          <p:nvPr/>
        </p:nvSpPr>
        <p:spPr>
          <a:xfrm>
            <a:off x="6380879" y="173221"/>
            <a:ext cx="57067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Open Access </a:t>
            </a:r>
            <a:r>
              <a:rPr lang="pl-PL" dirty="0" err="1">
                <a:latin typeface="Arial" panose="020B0604020202020204" pitchFamily="34" charset="0"/>
                <a:cs typeface="Arial" panose="020B0604020202020204" pitchFamily="34" charset="0"/>
              </a:rPr>
              <a:t>Week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, 21-27.10.2019 r.</a:t>
            </a:r>
          </a:p>
        </p:txBody>
      </p:sp>
      <p:sp>
        <p:nvSpPr>
          <p:cNvPr id="9" name="Prostokąt 8"/>
          <p:cNvSpPr/>
          <p:nvPr/>
        </p:nvSpPr>
        <p:spPr>
          <a:xfrm>
            <a:off x="404423" y="6445893"/>
            <a:ext cx="17482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200" dirty="0" smtClean="0">
                <a:hlinkClick r:id="rId3"/>
              </a:rPr>
              <a:t>www.koed.org.pl</a:t>
            </a:r>
            <a:endParaRPr lang="pl-PL" sz="1200" dirty="0"/>
          </a:p>
        </p:txBody>
      </p:sp>
      <p:pic>
        <p:nvPicPr>
          <p:cNvPr id="15" name="Obraz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995" y="32134"/>
            <a:ext cx="1935383" cy="928503"/>
          </a:xfrm>
          <a:prstGeom prst="rect">
            <a:avLst/>
          </a:prstGeom>
        </p:spPr>
      </p:pic>
      <p:sp>
        <p:nvSpPr>
          <p:cNvPr id="6" name="pole tekstowe 5"/>
          <p:cNvSpPr txBox="1"/>
          <p:nvPr/>
        </p:nvSpPr>
        <p:spPr>
          <a:xfrm>
            <a:off x="5969972" y="6461281"/>
            <a:ext cx="1847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sz="1000" dirty="0"/>
          </a:p>
        </p:txBody>
      </p:sp>
    </p:spTree>
    <p:extLst>
      <p:ext uri="{BB962C8B-B14F-4D97-AF65-F5344CB8AC3E}">
        <p14:creationId xmlns:p14="http://schemas.microsoft.com/office/powerpoint/2010/main" val="846133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0" y="0"/>
            <a:ext cx="215265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dirty="0">
              <a:solidFill>
                <a:schemeClr val="tx1">
                  <a:lumMod val="50000"/>
                  <a:lumOff val="50000"/>
                </a:schemeClr>
              </a:solidFill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137786" y="0"/>
            <a:ext cx="100209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7" name="Łącznik prosty 6"/>
          <p:cNvCxnSpPr/>
          <p:nvPr/>
        </p:nvCxnSpPr>
        <p:spPr>
          <a:xfrm>
            <a:off x="314068" y="967419"/>
            <a:ext cx="1177354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ole tekstowe 2"/>
          <p:cNvSpPr txBox="1"/>
          <p:nvPr/>
        </p:nvSpPr>
        <p:spPr>
          <a:xfrm>
            <a:off x="2345781" y="1329034"/>
            <a:ext cx="9741835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UNIWERSYTET MEDYCZNY W ŁODZI</a:t>
            </a:r>
          </a:p>
          <a:p>
            <a:pPr algn="ctr"/>
            <a:endParaRPr lang="pl-PL" sz="1600" b="1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pl-PL" b="1" dirty="0"/>
              <a:t>Uniwersytet Medyczny w Łodzi </a:t>
            </a:r>
            <a:r>
              <a:rPr lang="pl-PL" b="1" dirty="0" smtClean="0"/>
              <a:t>przyjął uchwałą Senatu UM z dnia 22.02.2018 r. własną politykę </a:t>
            </a:r>
            <a:r>
              <a:rPr lang="pl-PL" b="1" dirty="0"/>
              <a:t>otwartego dostępu i powołał </a:t>
            </a:r>
            <a:r>
              <a:rPr lang="pl-PL" b="1" dirty="0" smtClean="0"/>
              <a:t>pełnomocnika.</a:t>
            </a:r>
            <a:endParaRPr lang="pl-PL" b="1" dirty="0"/>
          </a:p>
          <a:p>
            <a:endParaRPr lang="pl-PL" dirty="0" smtClean="0"/>
          </a:p>
          <a:p>
            <a:r>
              <a:rPr lang="pl-PL" dirty="0" smtClean="0"/>
              <a:t>Polityka obowiązuje pracowników i inne osoby, z którymi uczelnia zawarła umowę przewidującą stosowanie polityki.</a:t>
            </a:r>
          </a:p>
          <a:p>
            <a:r>
              <a:rPr lang="pl-PL" dirty="0" smtClean="0"/>
              <a:t>Polityka obejmuje zarówno publikacje, jak i dane badawcze.</a:t>
            </a:r>
          </a:p>
          <a:p>
            <a:endParaRPr lang="pl-PL" dirty="0" smtClean="0"/>
          </a:p>
          <a:p>
            <a:r>
              <a:rPr lang="pl-PL" b="1" dirty="0" smtClean="0"/>
              <a:t>Otwarty dostęp do publikacji </a:t>
            </a:r>
            <a:r>
              <a:rPr lang="pl-PL" dirty="0" smtClean="0"/>
              <a:t>zapewnić ma deponowanie ostatecznej wersji tekstu </a:t>
            </a:r>
            <a:r>
              <a:rPr lang="pl-PL" dirty="0"/>
              <a:t>w repozytorium oraz </a:t>
            </a:r>
            <a:r>
              <a:rPr lang="pl-PL" dirty="0" smtClean="0"/>
              <a:t>publiczne </a:t>
            </a:r>
            <a:r>
              <a:rPr lang="pl-PL" dirty="0"/>
              <a:t>udostępnienie </a:t>
            </a:r>
            <a:r>
              <a:rPr lang="pl-PL" dirty="0" smtClean="0"/>
              <a:t>publikacji wraz </a:t>
            </a:r>
            <a:r>
              <a:rPr lang="pl-PL" b="1" dirty="0"/>
              <a:t>z udzieleniem wolnej licencji Creative </a:t>
            </a:r>
            <a:r>
              <a:rPr lang="pl-PL" b="1" dirty="0" err="1" smtClean="0"/>
              <a:t>Commons</a:t>
            </a:r>
            <a:r>
              <a:rPr lang="pl-PL" dirty="0" smtClean="0"/>
              <a:t>.</a:t>
            </a:r>
          </a:p>
          <a:p>
            <a:r>
              <a:rPr lang="pl-PL" dirty="0" smtClean="0"/>
              <a:t>Autorzy zobowiązani są do uzgodnień z wydawcami i współtwórcami w zakresie zapewnienia otwartego dostępu do publikacji.</a:t>
            </a:r>
          </a:p>
          <a:p>
            <a:endParaRPr lang="pl-PL" dirty="0" smtClean="0"/>
          </a:p>
          <a:p>
            <a:r>
              <a:rPr lang="pl-PL" dirty="0"/>
              <a:t>Twórcy </a:t>
            </a:r>
            <a:r>
              <a:rPr lang="pl-PL" b="1" dirty="0" smtClean="0"/>
              <a:t>danych badawczych </a:t>
            </a:r>
            <a:r>
              <a:rPr lang="pl-PL" dirty="0" smtClean="0"/>
              <a:t>powinni dołożyć </a:t>
            </a:r>
            <a:r>
              <a:rPr lang="pl-PL" dirty="0"/>
              <a:t>wszelkich starań w celu zapewnienia otwartego dostępu do </a:t>
            </a:r>
            <a:r>
              <a:rPr lang="pl-PL" dirty="0" smtClean="0"/>
              <a:t>tych danych </a:t>
            </a:r>
            <a:r>
              <a:rPr lang="pl-PL" dirty="0"/>
              <a:t>wraz z powiązanymi </a:t>
            </a:r>
            <a:r>
              <a:rPr lang="pl-PL" dirty="0" smtClean="0"/>
              <a:t>metadanymi (opracowanie planu zarządzania danymi).</a:t>
            </a:r>
          </a:p>
        </p:txBody>
      </p:sp>
      <p:sp>
        <p:nvSpPr>
          <p:cNvPr id="11" name="pole tekstowe 10"/>
          <p:cNvSpPr txBox="1"/>
          <p:nvPr/>
        </p:nvSpPr>
        <p:spPr>
          <a:xfrm>
            <a:off x="6380879" y="173221"/>
            <a:ext cx="57067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Open Access </a:t>
            </a:r>
            <a:r>
              <a:rPr lang="pl-PL" dirty="0" err="1">
                <a:latin typeface="Arial" panose="020B0604020202020204" pitchFamily="34" charset="0"/>
                <a:cs typeface="Arial" panose="020B0604020202020204" pitchFamily="34" charset="0"/>
              </a:rPr>
              <a:t>Week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, 21-27.10.2019 r.</a:t>
            </a:r>
          </a:p>
        </p:txBody>
      </p:sp>
      <p:sp>
        <p:nvSpPr>
          <p:cNvPr id="9" name="Prostokąt 8"/>
          <p:cNvSpPr/>
          <p:nvPr/>
        </p:nvSpPr>
        <p:spPr>
          <a:xfrm>
            <a:off x="404423" y="6445893"/>
            <a:ext cx="17482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200" dirty="0" smtClean="0">
                <a:hlinkClick r:id="rId2"/>
              </a:rPr>
              <a:t>www.koed.org.pl</a:t>
            </a:r>
            <a:endParaRPr lang="pl-PL" sz="1200" dirty="0"/>
          </a:p>
        </p:txBody>
      </p:sp>
      <p:pic>
        <p:nvPicPr>
          <p:cNvPr id="15" name="Obraz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995" y="32134"/>
            <a:ext cx="1935383" cy="928503"/>
          </a:xfrm>
          <a:prstGeom prst="rect">
            <a:avLst/>
          </a:prstGeom>
        </p:spPr>
      </p:pic>
      <p:sp>
        <p:nvSpPr>
          <p:cNvPr id="6" name="pole tekstowe 5"/>
          <p:cNvSpPr txBox="1"/>
          <p:nvPr/>
        </p:nvSpPr>
        <p:spPr>
          <a:xfrm>
            <a:off x="5969972" y="6461281"/>
            <a:ext cx="1847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sz="1000" dirty="0"/>
          </a:p>
        </p:txBody>
      </p:sp>
    </p:spTree>
    <p:extLst>
      <p:ext uri="{BB962C8B-B14F-4D97-AF65-F5344CB8AC3E}">
        <p14:creationId xmlns:p14="http://schemas.microsoft.com/office/powerpoint/2010/main" val="979249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0" y="0"/>
            <a:ext cx="215265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dirty="0">
              <a:solidFill>
                <a:schemeClr val="tx1">
                  <a:lumMod val="50000"/>
                  <a:lumOff val="50000"/>
                </a:schemeClr>
              </a:solidFill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137786" y="0"/>
            <a:ext cx="100209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7" name="Łącznik prosty 6"/>
          <p:cNvCxnSpPr/>
          <p:nvPr/>
        </p:nvCxnSpPr>
        <p:spPr>
          <a:xfrm>
            <a:off x="314068" y="967419"/>
            <a:ext cx="1177354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ole tekstowe 2"/>
          <p:cNvSpPr txBox="1"/>
          <p:nvPr/>
        </p:nvSpPr>
        <p:spPr>
          <a:xfrm>
            <a:off x="2345781" y="1329034"/>
            <a:ext cx="9741835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UNIWERSYTET MEDYCZNY W ŁODZI</a:t>
            </a:r>
          </a:p>
          <a:p>
            <a:pPr algn="ctr"/>
            <a:endParaRPr lang="pl-PL" sz="1600" b="1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pl-PL" dirty="0" smtClean="0"/>
              <a:t>W polityce </a:t>
            </a:r>
            <a:r>
              <a:rPr lang="pl-PL" dirty="0" err="1" smtClean="0"/>
              <a:t>otwartościowej</a:t>
            </a:r>
            <a:r>
              <a:rPr lang="pl-PL" dirty="0" smtClean="0"/>
              <a:t> </a:t>
            </a:r>
            <a:r>
              <a:rPr lang="pl-PL" dirty="0" err="1" smtClean="0"/>
              <a:t>zdefinowano</a:t>
            </a:r>
            <a:r>
              <a:rPr lang="pl-PL" dirty="0" smtClean="0"/>
              <a:t> zadania pełnomocnika </a:t>
            </a:r>
            <a:r>
              <a:rPr lang="pl-PL" dirty="0"/>
              <a:t>do </a:t>
            </a:r>
            <a:r>
              <a:rPr lang="pl-PL" dirty="0" smtClean="0"/>
              <a:t>spraw otwartego dostępu: </a:t>
            </a:r>
            <a:endParaRPr lang="pl-PL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dirty="0"/>
              <a:t>informowanie o </a:t>
            </a:r>
            <a:r>
              <a:rPr lang="pl-PL" dirty="0" smtClean="0"/>
              <a:t>polityce,</a:t>
            </a:r>
            <a:endParaRPr lang="pl-PL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dirty="0"/>
              <a:t>koordynacja prac związanych z tworzeniem, utrzymaniem i rozwojem infrastruktury Uniwersytetu Medycznego w </a:t>
            </a:r>
            <a:r>
              <a:rPr lang="pl-PL" dirty="0" smtClean="0"/>
              <a:t>Łodzi,</a:t>
            </a:r>
            <a:endParaRPr lang="pl-PL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dirty="0"/>
              <a:t>doradzanie w zakresie najlepszych praktyk zgodnych z </a:t>
            </a:r>
            <a:r>
              <a:rPr lang="pl-PL" dirty="0" smtClean="0"/>
              <a:t>polityką,</a:t>
            </a:r>
            <a:endParaRPr lang="pl-PL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dirty="0"/>
              <a:t>edukacja adresatów </a:t>
            </a:r>
            <a:r>
              <a:rPr lang="pl-PL" dirty="0" smtClean="0"/>
              <a:t>polityki </a:t>
            </a:r>
            <a:r>
              <a:rPr lang="pl-PL" dirty="0"/>
              <a:t>w zakresie otwartego dostępu do publikacji i danych </a:t>
            </a:r>
            <a:r>
              <a:rPr lang="pl-PL" dirty="0" smtClean="0"/>
              <a:t>badawczych,</a:t>
            </a:r>
            <a:endParaRPr lang="pl-PL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dirty="0"/>
              <a:t>monitorowanie realizacji </a:t>
            </a:r>
            <a:r>
              <a:rPr lang="pl-PL" dirty="0" smtClean="0"/>
              <a:t>polityki </a:t>
            </a:r>
            <a:r>
              <a:rPr lang="pl-PL" dirty="0"/>
              <a:t>oraz raportowanie wyników </a:t>
            </a:r>
            <a:r>
              <a:rPr lang="pl-PL" dirty="0" smtClean="0"/>
              <a:t>rektorowi.</a:t>
            </a:r>
            <a:endParaRPr lang="pl-PL" dirty="0"/>
          </a:p>
          <a:p>
            <a:r>
              <a:rPr lang="pl-PL" dirty="0"/>
              <a:t> </a:t>
            </a:r>
          </a:p>
          <a:p>
            <a:r>
              <a:rPr lang="pl-PL" b="1" dirty="0" smtClean="0">
                <a:hlinkClick r:id="rId2"/>
              </a:rPr>
              <a:t>Uchwała Senatu UM wraz z treścią polityki </a:t>
            </a:r>
            <a:r>
              <a:rPr lang="pl-PL" b="1" dirty="0" err="1" smtClean="0">
                <a:hlinkClick r:id="rId2"/>
              </a:rPr>
              <a:t>otwartościowej</a:t>
            </a:r>
            <a:endParaRPr lang="pl-PL" b="1" dirty="0" smtClean="0"/>
          </a:p>
          <a:p>
            <a:r>
              <a:rPr lang="pl-PL" b="1" dirty="0" smtClean="0"/>
              <a:t>Pełnomocnik:</a:t>
            </a:r>
            <a:r>
              <a:rPr lang="pl-PL" dirty="0" smtClean="0"/>
              <a:t> prof</a:t>
            </a:r>
            <a:r>
              <a:rPr lang="pl-PL" dirty="0"/>
              <a:t>. dr hab. n. med. Michał </a:t>
            </a:r>
            <a:r>
              <a:rPr lang="pl-PL" dirty="0" err="1" smtClean="0"/>
              <a:t>Polguj</a:t>
            </a:r>
            <a:r>
              <a:rPr lang="pl-PL" dirty="0" smtClean="0"/>
              <a:t> (</a:t>
            </a:r>
            <a:r>
              <a:rPr lang="pl-PL" u="sng" dirty="0" smtClean="0">
                <a:hlinkClick r:id="rId3"/>
              </a:rPr>
              <a:t>michal.polguj@umed.lodz.pl</a:t>
            </a:r>
            <a:r>
              <a:rPr lang="pl-PL" dirty="0" smtClean="0"/>
              <a:t>)</a:t>
            </a:r>
            <a:endParaRPr lang="pl-PL" b="1" dirty="0" smtClean="0"/>
          </a:p>
          <a:p>
            <a:endParaRPr lang="pl-PL" dirty="0" smtClean="0"/>
          </a:p>
        </p:txBody>
      </p:sp>
      <p:sp>
        <p:nvSpPr>
          <p:cNvPr id="11" name="pole tekstowe 10"/>
          <p:cNvSpPr txBox="1"/>
          <p:nvPr/>
        </p:nvSpPr>
        <p:spPr>
          <a:xfrm>
            <a:off x="6380879" y="173221"/>
            <a:ext cx="57067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Open Access </a:t>
            </a:r>
            <a:r>
              <a:rPr lang="pl-PL" dirty="0" err="1">
                <a:latin typeface="Arial" panose="020B0604020202020204" pitchFamily="34" charset="0"/>
                <a:cs typeface="Arial" panose="020B0604020202020204" pitchFamily="34" charset="0"/>
              </a:rPr>
              <a:t>Week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, 21-27.10.2019 r.</a:t>
            </a:r>
          </a:p>
        </p:txBody>
      </p:sp>
      <p:sp>
        <p:nvSpPr>
          <p:cNvPr id="9" name="Prostokąt 8"/>
          <p:cNvSpPr/>
          <p:nvPr/>
        </p:nvSpPr>
        <p:spPr>
          <a:xfrm>
            <a:off x="404423" y="6445893"/>
            <a:ext cx="17482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200" dirty="0" smtClean="0">
                <a:hlinkClick r:id="rId4"/>
              </a:rPr>
              <a:t>www.koed.org.pl</a:t>
            </a:r>
            <a:endParaRPr lang="pl-PL" sz="1200" dirty="0"/>
          </a:p>
        </p:txBody>
      </p:sp>
      <p:pic>
        <p:nvPicPr>
          <p:cNvPr id="15" name="Obraz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7995" y="32134"/>
            <a:ext cx="1935383" cy="928503"/>
          </a:xfrm>
          <a:prstGeom prst="rect">
            <a:avLst/>
          </a:prstGeom>
        </p:spPr>
      </p:pic>
      <p:sp>
        <p:nvSpPr>
          <p:cNvPr id="6" name="pole tekstowe 5"/>
          <p:cNvSpPr txBox="1"/>
          <p:nvPr/>
        </p:nvSpPr>
        <p:spPr>
          <a:xfrm>
            <a:off x="5969972" y="6461281"/>
            <a:ext cx="1847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sz="1000" dirty="0"/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01878" y="4678627"/>
            <a:ext cx="3940292" cy="1867356"/>
          </a:xfrm>
          <a:prstGeom prst="rect">
            <a:avLst/>
          </a:prstGeom>
        </p:spPr>
      </p:pic>
      <p:sp>
        <p:nvSpPr>
          <p:cNvPr id="8" name="pole tekstowe 7"/>
          <p:cNvSpPr txBox="1"/>
          <p:nvPr/>
        </p:nvSpPr>
        <p:spPr>
          <a:xfrm>
            <a:off x="9031266" y="6611779"/>
            <a:ext cx="207300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 smtClean="0"/>
              <a:t>Źródło: https</a:t>
            </a:r>
            <a:r>
              <a:rPr lang="pl-PL" sz="1000" dirty="0"/>
              <a:t>://portalemedyczne.pl/</a:t>
            </a:r>
          </a:p>
        </p:txBody>
      </p:sp>
    </p:spTree>
    <p:extLst>
      <p:ext uri="{BB962C8B-B14F-4D97-AF65-F5344CB8AC3E}">
        <p14:creationId xmlns:p14="http://schemas.microsoft.com/office/powerpoint/2010/main" val="1643959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0" y="0"/>
            <a:ext cx="215265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dirty="0">
              <a:solidFill>
                <a:schemeClr val="tx1">
                  <a:lumMod val="50000"/>
                  <a:lumOff val="50000"/>
                </a:schemeClr>
              </a:solidFill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137786" y="0"/>
            <a:ext cx="100209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7" name="Łącznik prosty 6"/>
          <p:cNvCxnSpPr/>
          <p:nvPr/>
        </p:nvCxnSpPr>
        <p:spPr>
          <a:xfrm>
            <a:off x="314068" y="967419"/>
            <a:ext cx="1177354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ole tekstowe 2"/>
          <p:cNvSpPr txBox="1"/>
          <p:nvPr/>
        </p:nvSpPr>
        <p:spPr>
          <a:xfrm>
            <a:off x="2345781" y="1329034"/>
            <a:ext cx="9741835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POLITECHNIKA KRAKOWSKA</a:t>
            </a:r>
          </a:p>
          <a:p>
            <a:pPr algn="ctr"/>
            <a:endParaRPr lang="pl-PL" sz="1600" b="1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pl-PL" b="1" dirty="0" smtClean="0"/>
          </a:p>
          <a:p>
            <a:r>
              <a:rPr lang="pl-PL" b="1" dirty="0" smtClean="0"/>
              <a:t>Politechnika Krakowska przyjęła politykę otwartego dostępu na mocy zarządzenia Rektora PK z </a:t>
            </a:r>
            <a:r>
              <a:rPr lang="pl-PL" b="1" dirty="0"/>
              <a:t>dnia 22 marca 2019 </a:t>
            </a:r>
            <a:r>
              <a:rPr lang="pl-PL" b="1" dirty="0" smtClean="0"/>
              <a:t>r. oraz powołała koordynatora.</a:t>
            </a:r>
          </a:p>
          <a:p>
            <a:endParaRPr lang="pl-PL" b="1" dirty="0" smtClean="0"/>
          </a:p>
          <a:p>
            <a:r>
              <a:rPr lang="pl-PL" dirty="0"/>
              <a:t>Polityka obowiązuje pracowników, doktorantów i studentów Politechniki </a:t>
            </a:r>
            <a:r>
              <a:rPr lang="pl-PL" dirty="0" smtClean="0"/>
              <a:t>Krakowskiej oraz inne </a:t>
            </a:r>
            <a:r>
              <a:rPr lang="pl-PL" dirty="0"/>
              <a:t>osoby, z którymi </a:t>
            </a:r>
            <a:r>
              <a:rPr lang="pl-PL" dirty="0" smtClean="0"/>
              <a:t>uczelnia zawarła </a:t>
            </a:r>
            <a:r>
              <a:rPr lang="pl-PL" dirty="0"/>
              <a:t>umowę przewidującą zastosowanie </a:t>
            </a:r>
            <a:r>
              <a:rPr lang="pl-PL" dirty="0" smtClean="0"/>
              <a:t>polityki.</a:t>
            </a:r>
          </a:p>
          <a:p>
            <a:endParaRPr lang="pl-PL" b="1" dirty="0" smtClean="0"/>
          </a:p>
          <a:p>
            <a:r>
              <a:rPr lang="pl-PL" b="1" dirty="0" smtClean="0"/>
              <a:t>Polityka dotyczy publikacji naukowych wraz z rozprawami doktorskimi.</a:t>
            </a:r>
          </a:p>
          <a:p>
            <a:endParaRPr lang="pl-PL" b="1" dirty="0"/>
          </a:p>
          <a:p>
            <a:r>
              <a:rPr lang="pl-PL" dirty="0"/>
              <a:t>Autorzy </a:t>
            </a:r>
            <a:r>
              <a:rPr lang="pl-PL" dirty="0" smtClean="0"/>
              <a:t>zobowiązani zostali do zapewnienia otwartego dostępu </a:t>
            </a:r>
            <a:r>
              <a:rPr lang="pl-PL" dirty="0"/>
              <a:t>do publikacji </a:t>
            </a:r>
            <a:r>
              <a:rPr lang="pl-PL" dirty="0" smtClean="0"/>
              <a:t>wraz </a:t>
            </a:r>
            <a:r>
              <a:rPr lang="pl-PL" dirty="0"/>
              <a:t>z udzieleniem </a:t>
            </a:r>
            <a:r>
              <a:rPr lang="pl-PL" dirty="0" smtClean="0"/>
              <a:t>wolnej licencji </a:t>
            </a:r>
            <a:r>
              <a:rPr lang="pl-PL" dirty="0"/>
              <a:t>Creative </a:t>
            </a:r>
            <a:r>
              <a:rPr lang="pl-PL" dirty="0" err="1"/>
              <a:t>Commons</a:t>
            </a:r>
            <a:r>
              <a:rPr lang="pl-PL" dirty="0"/>
              <a:t>, realizując </a:t>
            </a:r>
            <a:r>
              <a:rPr lang="pl-PL" b="1" dirty="0"/>
              <a:t>zasadę równoległych dróg</a:t>
            </a:r>
            <a:r>
              <a:rPr lang="pl-PL" dirty="0"/>
              <a:t>:</a:t>
            </a:r>
          </a:p>
          <a:p>
            <a:r>
              <a:rPr lang="pl-PL" dirty="0"/>
              <a:t>1) publikowanie w recenzowanych otwartych czasopismach i książkach naukowych (złota</a:t>
            </a:r>
          </a:p>
          <a:p>
            <a:r>
              <a:rPr lang="pl-PL" dirty="0"/>
              <a:t>droga) i deponowanie ich w Repozytorium Politechniki Krakowskiej,</a:t>
            </a:r>
          </a:p>
          <a:p>
            <a:r>
              <a:rPr lang="pl-PL" dirty="0"/>
              <a:t>2) zdeponowanie elektronicznej postaci ostatecznej wersji publikacji, ewentualnie wersji</a:t>
            </a:r>
          </a:p>
          <a:p>
            <a:r>
              <a:rPr lang="pl-PL" dirty="0"/>
              <a:t>autorskiej lub wersji dopuszczonej przez politykę wydawcy (zielona droga</a:t>
            </a:r>
            <a:r>
              <a:rPr lang="pl-PL" dirty="0" smtClean="0"/>
              <a:t>) w </a:t>
            </a:r>
            <a:r>
              <a:rPr lang="pl-PL" dirty="0"/>
              <a:t>Repozytorium Politechniki Krakowskiej.</a:t>
            </a:r>
          </a:p>
          <a:p>
            <a:endParaRPr lang="pl-PL" dirty="0" smtClean="0"/>
          </a:p>
        </p:txBody>
      </p:sp>
      <p:sp>
        <p:nvSpPr>
          <p:cNvPr id="11" name="pole tekstowe 10"/>
          <p:cNvSpPr txBox="1"/>
          <p:nvPr/>
        </p:nvSpPr>
        <p:spPr>
          <a:xfrm>
            <a:off x="6380879" y="173221"/>
            <a:ext cx="57067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Open Access </a:t>
            </a:r>
            <a:r>
              <a:rPr lang="pl-PL" dirty="0" err="1">
                <a:latin typeface="Arial" panose="020B0604020202020204" pitchFamily="34" charset="0"/>
                <a:cs typeface="Arial" panose="020B0604020202020204" pitchFamily="34" charset="0"/>
              </a:rPr>
              <a:t>Week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, 21-27.10.2019 r.</a:t>
            </a:r>
          </a:p>
        </p:txBody>
      </p:sp>
      <p:sp>
        <p:nvSpPr>
          <p:cNvPr id="9" name="Prostokąt 8"/>
          <p:cNvSpPr/>
          <p:nvPr/>
        </p:nvSpPr>
        <p:spPr>
          <a:xfrm>
            <a:off x="404423" y="6445893"/>
            <a:ext cx="17482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200" dirty="0" smtClean="0">
                <a:hlinkClick r:id="rId2"/>
              </a:rPr>
              <a:t>www.koed.org.pl</a:t>
            </a:r>
            <a:endParaRPr lang="pl-PL" sz="1200" dirty="0"/>
          </a:p>
        </p:txBody>
      </p:sp>
      <p:pic>
        <p:nvPicPr>
          <p:cNvPr id="15" name="Obraz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995" y="32134"/>
            <a:ext cx="1935383" cy="928503"/>
          </a:xfrm>
          <a:prstGeom prst="rect">
            <a:avLst/>
          </a:prstGeom>
        </p:spPr>
      </p:pic>
      <p:sp>
        <p:nvSpPr>
          <p:cNvPr id="6" name="pole tekstowe 5"/>
          <p:cNvSpPr txBox="1"/>
          <p:nvPr/>
        </p:nvSpPr>
        <p:spPr>
          <a:xfrm>
            <a:off x="5969972" y="6461281"/>
            <a:ext cx="1847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sz="1000" dirty="0"/>
          </a:p>
        </p:txBody>
      </p:sp>
    </p:spTree>
    <p:extLst>
      <p:ext uri="{BB962C8B-B14F-4D97-AF65-F5344CB8AC3E}">
        <p14:creationId xmlns:p14="http://schemas.microsoft.com/office/powerpoint/2010/main" val="1405457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0" y="0"/>
            <a:ext cx="215265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dirty="0">
              <a:solidFill>
                <a:schemeClr val="tx1">
                  <a:lumMod val="50000"/>
                  <a:lumOff val="50000"/>
                </a:schemeClr>
              </a:solidFill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137786" y="0"/>
            <a:ext cx="100209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7" name="Łącznik prosty 6"/>
          <p:cNvCxnSpPr/>
          <p:nvPr/>
        </p:nvCxnSpPr>
        <p:spPr>
          <a:xfrm>
            <a:off x="314068" y="967419"/>
            <a:ext cx="1177354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ole tekstowe 2"/>
          <p:cNvSpPr txBox="1"/>
          <p:nvPr/>
        </p:nvSpPr>
        <p:spPr>
          <a:xfrm>
            <a:off x="5010411" y="1087281"/>
            <a:ext cx="7077205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POLITECHNIKA KRAKOWSKA</a:t>
            </a:r>
          </a:p>
          <a:p>
            <a:pPr algn="ctr"/>
            <a:endParaRPr lang="pl-PL" sz="1600" b="1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pl-PL" b="1" dirty="0"/>
              <a:t>Zadania </a:t>
            </a:r>
            <a:r>
              <a:rPr lang="pl-PL" b="1" dirty="0" smtClean="0"/>
              <a:t>Koordynatora </a:t>
            </a:r>
            <a:r>
              <a:rPr lang="pl-PL" b="1" dirty="0"/>
              <a:t>do Spraw Otwartego Dostępu: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koordynacja prac związanych z tworzeniem, utrzymaniem i rozwojem </a:t>
            </a:r>
            <a:r>
              <a:rPr lang="pl-PL" dirty="0" smtClean="0"/>
              <a:t>infrastruktury otwartego </a:t>
            </a:r>
            <a:r>
              <a:rPr lang="pl-PL" dirty="0"/>
              <a:t>dostępu na Politechnice </a:t>
            </a:r>
            <a:r>
              <a:rPr lang="pl-PL" dirty="0" smtClean="0"/>
              <a:t>Krakowskiej,</a:t>
            </a:r>
            <a:endParaRPr lang="pl-P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 smtClean="0"/>
              <a:t>doradztwo </a:t>
            </a:r>
            <a:r>
              <a:rPr lang="pl-PL" dirty="0"/>
              <a:t>w zakresie najlepszych praktyk zgodnych z </a:t>
            </a:r>
            <a:r>
              <a:rPr lang="pl-PL" dirty="0" smtClean="0"/>
              <a:t>polityką</a:t>
            </a:r>
            <a:r>
              <a:rPr lang="pl-PL" dirty="0"/>
              <a:t>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 smtClean="0"/>
              <a:t>edukacja </a:t>
            </a:r>
            <a:r>
              <a:rPr lang="pl-PL" dirty="0"/>
              <a:t>adresatów </a:t>
            </a:r>
            <a:r>
              <a:rPr lang="pl-PL" dirty="0" smtClean="0"/>
              <a:t>polityki </a:t>
            </a:r>
            <a:r>
              <a:rPr lang="pl-PL" dirty="0"/>
              <a:t>w zakresie otwartego dostępu do </a:t>
            </a:r>
            <a:r>
              <a:rPr lang="pl-PL" dirty="0" smtClean="0"/>
              <a:t>publikacji,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 smtClean="0"/>
              <a:t>monitorowanie </a:t>
            </a:r>
            <a:r>
              <a:rPr lang="pl-PL" dirty="0"/>
              <a:t>realizacji </a:t>
            </a:r>
            <a:r>
              <a:rPr lang="pl-PL" dirty="0" smtClean="0"/>
              <a:t>polityki </a:t>
            </a:r>
            <a:r>
              <a:rPr lang="pl-PL" dirty="0"/>
              <a:t>oraz </a:t>
            </a:r>
            <a:r>
              <a:rPr lang="pl-PL" dirty="0" smtClean="0"/>
              <a:t>coroczne raportowanie wyników rektorowi,</a:t>
            </a:r>
            <a:endParaRPr lang="pl-P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 smtClean="0"/>
              <a:t>publikowanie </a:t>
            </a:r>
            <a:r>
              <a:rPr lang="pl-PL" dirty="0"/>
              <a:t>raportu z realizacji </a:t>
            </a:r>
            <a:r>
              <a:rPr lang="pl-PL" dirty="0" smtClean="0"/>
              <a:t>polityki </a:t>
            </a:r>
            <a:r>
              <a:rPr lang="pl-PL" dirty="0"/>
              <a:t>za poprzedni rok na stronie </a:t>
            </a:r>
            <a:r>
              <a:rPr lang="pl-PL" dirty="0" smtClean="0"/>
              <a:t>internetowej Politechniki </a:t>
            </a:r>
            <a:r>
              <a:rPr lang="pl-PL" dirty="0"/>
              <a:t>Krakowskiej im. T. Kościuszki, nie później niż do końca pierwszego </a:t>
            </a:r>
            <a:r>
              <a:rPr lang="pl-PL" dirty="0" smtClean="0"/>
              <a:t>kwartału następnego </a:t>
            </a:r>
            <a:r>
              <a:rPr lang="pl-PL" dirty="0"/>
              <a:t>roku</a:t>
            </a:r>
            <a:r>
              <a:rPr lang="pl-PL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b="1" dirty="0" smtClean="0"/>
          </a:p>
          <a:p>
            <a:r>
              <a:rPr lang="pl-PL" b="1" dirty="0" smtClean="0">
                <a:hlinkClick r:id="rId2"/>
              </a:rPr>
              <a:t>Zarządzenie Rektora Politechniki Krakowskiej wraz z treścią polityki </a:t>
            </a:r>
            <a:r>
              <a:rPr lang="pl-PL" b="1" dirty="0" err="1" smtClean="0">
                <a:hlinkClick r:id="rId2"/>
              </a:rPr>
              <a:t>otwartościowej</a:t>
            </a:r>
            <a:endParaRPr lang="pl-PL" b="1" dirty="0" smtClean="0"/>
          </a:p>
          <a:p>
            <a:r>
              <a:rPr lang="pl-PL" b="1" dirty="0" smtClean="0"/>
              <a:t>Koordynator:</a:t>
            </a:r>
            <a:r>
              <a:rPr lang="pl-PL" dirty="0" smtClean="0"/>
              <a:t> Dyrektor Biblioteki PK – Marek M. Górski (</a:t>
            </a:r>
            <a:r>
              <a:rPr lang="pl-PL" dirty="0">
                <a:hlinkClick r:id="rId3"/>
              </a:rPr>
              <a:t>gorski@biblos.pk.edu.pl</a:t>
            </a:r>
            <a:r>
              <a:rPr lang="pl-PL" dirty="0" smtClean="0"/>
              <a:t>)</a:t>
            </a:r>
            <a:endParaRPr lang="pl-PL" b="1" dirty="0" smtClean="0"/>
          </a:p>
          <a:p>
            <a:endParaRPr lang="pl-PL" dirty="0" smtClean="0"/>
          </a:p>
        </p:txBody>
      </p:sp>
      <p:sp>
        <p:nvSpPr>
          <p:cNvPr id="11" name="pole tekstowe 10"/>
          <p:cNvSpPr txBox="1"/>
          <p:nvPr/>
        </p:nvSpPr>
        <p:spPr>
          <a:xfrm>
            <a:off x="6380879" y="173221"/>
            <a:ext cx="57067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Open Access </a:t>
            </a:r>
            <a:r>
              <a:rPr lang="pl-PL" dirty="0" err="1">
                <a:latin typeface="Arial" panose="020B0604020202020204" pitchFamily="34" charset="0"/>
                <a:cs typeface="Arial" panose="020B0604020202020204" pitchFamily="34" charset="0"/>
              </a:rPr>
              <a:t>Week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, 21-27.10.2019 r.</a:t>
            </a:r>
          </a:p>
        </p:txBody>
      </p:sp>
      <p:sp>
        <p:nvSpPr>
          <p:cNvPr id="9" name="Prostokąt 8"/>
          <p:cNvSpPr/>
          <p:nvPr/>
        </p:nvSpPr>
        <p:spPr>
          <a:xfrm>
            <a:off x="404423" y="6445893"/>
            <a:ext cx="17482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200" dirty="0" smtClean="0">
                <a:hlinkClick r:id="rId4"/>
              </a:rPr>
              <a:t>www.koed.org.pl</a:t>
            </a:r>
            <a:endParaRPr lang="pl-PL" sz="1200" dirty="0"/>
          </a:p>
        </p:txBody>
      </p:sp>
      <p:pic>
        <p:nvPicPr>
          <p:cNvPr id="15" name="Obraz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7995" y="32134"/>
            <a:ext cx="1935383" cy="928503"/>
          </a:xfrm>
          <a:prstGeom prst="rect">
            <a:avLst/>
          </a:prstGeom>
        </p:spPr>
      </p:pic>
      <p:sp>
        <p:nvSpPr>
          <p:cNvPr id="6" name="pole tekstowe 5"/>
          <p:cNvSpPr txBox="1"/>
          <p:nvPr/>
        </p:nvSpPr>
        <p:spPr>
          <a:xfrm>
            <a:off x="5969972" y="6461281"/>
            <a:ext cx="1847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sz="1000" dirty="0"/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19487" y="1652234"/>
            <a:ext cx="2465307" cy="4108845"/>
          </a:xfrm>
          <a:prstGeom prst="rect">
            <a:avLst/>
          </a:prstGeom>
        </p:spPr>
      </p:pic>
      <p:sp>
        <p:nvSpPr>
          <p:cNvPr id="8" name="pole tekstowe 7"/>
          <p:cNvSpPr txBox="1"/>
          <p:nvPr/>
        </p:nvSpPr>
        <p:spPr>
          <a:xfrm>
            <a:off x="2419487" y="5747659"/>
            <a:ext cx="24653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dirty="0" smtClean="0"/>
              <a:t>Źródło: https</a:t>
            </a:r>
            <a:r>
              <a:rPr lang="pl-PL" sz="1000" dirty="0"/>
              <a:t>://apkpure.com/politechnika-krakowska/pl.ksi.cityguide.politechnika</a:t>
            </a:r>
          </a:p>
        </p:txBody>
      </p:sp>
    </p:spTree>
    <p:extLst>
      <p:ext uri="{BB962C8B-B14F-4D97-AF65-F5344CB8AC3E}">
        <p14:creationId xmlns:p14="http://schemas.microsoft.com/office/powerpoint/2010/main" val="3796445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0" y="0"/>
            <a:ext cx="215265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dirty="0">
              <a:solidFill>
                <a:schemeClr val="tx1">
                  <a:lumMod val="50000"/>
                  <a:lumOff val="50000"/>
                </a:schemeClr>
              </a:solidFill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137786" y="0"/>
            <a:ext cx="100209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7" name="Łącznik prosty 6"/>
          <p:cNvCxnSpPr/>
          <p:nvPr/>
        </p:nvCxnSpPr>
        <p:spPr>
          <a:xfrm>
            <a:off x="314068" y="967419"/>
            <a:ext cx="1177354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ole tekstowe 2"/>
          <p:cNvSpPr txBox="1"/>
          <p:nvPr/>
        </p:nvSpPr>
        <p:spPr>
          <a:xfrm>
            <a:off x="2345781" y="1296655"/>
            <a:ext cx="974183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UNIWERSYTET GDAŃSKI</a:t>
            </a:r>
          </a:p>
          <a:p>
            <a:pPr algn="ctr"/>
            <a:endParaRPr lang="pl-PL" sz="1600" b="1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pl-PL" b="1" dirty="0" smtClean="0"/>
              <a:t>Uniwersytet </a:t>
            </a:r>
            <a:r>
              <a:rPr lang="pl-PL" b="1" dirty="0"/>
              <a:t>Gdański przyjął </a:t>
            </a:r>
            <a:r>
              <a:rPr lang="pl-PL" b="1" dirty="0" smtClean="0"/>
              <a:t>uchwałą </a:t>
            </a:r>
            <a:r>
              <a:rPr lang="pl-PL" b="1" dirty="0"/>
              <a:t>S</a:t>
            </a:r>
            <a:r>
              <a:rPr lang="pl-PL" b="1" dirty="0" smtClean="0"/>
              <a:t>enatu UG z dnia 14.12.2017 </a:t>
            </a:r>
            <a:r>
              <a:rPr lang="pl-PL" b="1" dirty="0"/>
              <a:t>r. </a:t>
            </a:r>
            <a:r>
              <a:rPr lang="pl-PL" b="1" dirty="0" smtClean="0"/>
              <a:t>politykę </a:t>
            </a:r>
            <a:r>
              <a:rPr lang="pl-PL" b="1" dirty="0"/>
              <a:t>otwartego dostępu i powołał </a:t>
            </a:r>
            <a:r>
              <a:rPr lang="pl-PL" b="1" dirty="0" smtClean="0"/>
              <a:t>pełnomocnika.</a:t>
            </a:r>
          </a:p>
          <a:p>
            <a:pPr fontAlgn="base"/>
            <a:endParaRPr lang="pl-PL" dirty="0" smtClean="0"/>
          </a:p>
          <a:p>
            <a:pPr fontAlgn="base"/>
            <a:r>
              <a:rPr lang="pl-PL" dirty="0" smtClean="0"/>
              <a:t>Polityka obowiązuje pracowników</a:t>
            </a:r>
            <a:r>
              <a:rPr lang="pl-PL" dirty="0"/>
              <a:t>, </a:t>
            </a:r>
            <a:r>
              <a:rPr lang="pl-PL" dirty="0" smtClean="0"/>
              <a:t>doktorantów</a:t>
            </a:r>
            <a:r>
              <a:rPr lang="pl-PL" dirty="0"/>
              <a:t>, studentów i inne osoby zawierające z UG umowę przewidującą zastosowanie </a:t>
            </a:r>
            <a:r>
              <a:rPr lang="pl-PL" dirty="0" smtClean="0"/>
              <a:t>polityki. </a:t>
            </a:r>
          </a:p>
          <a:p>
            <a:pPr fontAlgn="base"/>
            <a:r>
              <a:rPr lang="pl-PL" dirty="0" smtClean="0"/>
              <a:t>Autorzy powinni uzgadniać realizację niniejszej polityki z wydawcami, współautorami itd.</a:t>
            </a:r>
          </a:p>
          <a:p>
            <a:pPr fontAlgn="base"/>
            <a:r>
              <a:rPr lang="pl-PL" b="1" dirty="0" smtClean="0"/>
              <a:t>Polityka przewiduje: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pl-PL" dirty="0" smtClean="0"/>
              <a:t>deponowanie wersji </a:t>
            </a:r>
            <a:r>
              <a:rPr lang="pl-PL" dirty="0"/>
              <a:t>ostatecznie opublikowanej, a jeżeli to niemożliwe - wersji dopuszczonej przez </a:t>
            </a:r>
            <a:r>
              <a:rPr lang="pl-PL" dirty="0" smtClean="0"/>
              <a:t>wydawcę,</a:t>
            </a:r>
            <a:endParaRPr lang="pl-PL" dirty="0"/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pl-PL" dirty="0" smtClean="0"/>
              <a:t>publikowanie </a:t>
            </a:r>
            <a:r>
              <a:rPr lang="pl-PL" dirty="0"/>
              <a:t>czasopism wydawanych przez UG lub jego </a:t>
            </a:r>
            <a:r>
              <a:rPr lang="pl-PL" dirty="0" smtClean="0"/>
              <a:t>jednostki </a:t>
            </a:r>
          </a:p>
          <a:p>
            <a:pPr fontAlgn="base"/>
            <a:r>
              <a:rPr lang="pl-PL" dirty="0"/>
              <a:t> </a:t>
            </a:r>
            <a:r>
              <a:rPr lang="pl-PL" dirty="0" smtClean="0"/>
              <a:t>    w </a:t>
            </a:r>
            <a:r>
              <a:rPr lang="pl-PL" dirty="0"/>
              <a:t>modelu otwartym, z zastosowaniem wolnych licencji </a:t>
            </a:r>
            <a:r>
              <a:rPr lang="pl-PL" dirty="0" smtClean="0"/>
              <a:t>CC,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pl-PL" dirty="0" smtClean="0"/>
              <a:t>automatyczne deponowanie </a:t>
            </a:r>
            <a:r>
              <a:rPr lang="pl-PL" dirty="0"/>
              <a:t>czasopism UG w </a:t>
            </a:r>
            <a:r>
              <a:rPr lang="pl-PL" dirty="0" smtClean="0"/>
              <a:t>Repozytorium </a:t>
            </a:r>
            <a:r>
              <a:rPr lang="pl-PL" dirty="0"/>
              <a:t>UG</a:t>
            </a:r>
            <a:r>
              <a:rPr lang="pl-PL" dirty="0" smtClean="0"/>
              <a:t>,</a:t>
            </a:r>
          </a:p>
          <a:p>
            <a:pPr fontAlgn="base"/>
            <a:r>
              <a:rPr lang="pl-PL" dirty="0" smtClean="0"/>
              <a:t>     w każdym możliwym przypadku.</a:t>
            </a:r>
            <a:endParaRPr lang="pl-PL" dirty="0"/>
          </a:p>
          <a:p>
            <a:pPr fontAlgn="base"/>
            <a:endParaRPr lang="pl-PL" dirty="0" smtClean="0"/>
          </a:p>
          <a:p>
            <a:pPr fontAlgn="base"/>
            <a:r>
              <a:rPr lang="pl-PL" b="1" dirty="0" smtClean="0"/>
              <a:t>Nie </a:t>
            </a:r>
            <a:r>
              <a:rPr lang="pl-PL" b="1" dirty="0"/>
              <a:t>obejmuje zaleceń </a:t>
            </a:r>
            <a:r>
              <a:rPr lang="pl-PL" b="1" dirty="0" smtClean="0"/>
              <a:t>dotyczących danych badawczych.</a:t>
            </a:r>
            <a:endParaRPr lang="pl-PL" b="1" dirty="0"/>
          </a:p>
          <a:p>
            <a:endParaRPr lang="pl-PL" dirty="0" smtClean="0"/>
          </a:p>
        </p:txBody>
      </p:sp>
      <p:sp>
        <p:nvSpPr>
          <p:cNvPr id="11" name="pole tekstowe 10"/>
          <p:cNvSpPr txBox="1"/>
          <p:nvPr/>
        </p:nvSpPr>
        <p:spPr>
          <a:xfrm>
            <a:off x="6380879" y="173221"/>
            <a:ext cx="57067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Open Access </a:t>
            </a:r>
            <a:r>
              <a:rPr lang="pl-PL" dirty="0" err="1">
                <a:latin typeface="Arial" panose="020B0604020202020204" pitchFamily="34" charset="0"/>
                <a:cs typeface="Arial" panose="020B0604020202020204" pitchFamily="34" charset="0"/>
              </a:rPr>
              <a:t>Week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, 21-27.10.2019 r.</a:t>
            </a:r>
          </a:p>
        </p:txBody>
      </p:sp>
      <p:sp>
        <p:nvSpPr>
          <p:cNvPr id="9" name="Prostokąt 8"/>
          <p:cNvSpPr/>
          <p:nvPr/>
        </p:nvSpPr>
        <p:spPr>
          <a:xfrm>
            <a:off x="404423" y="6445893"/>
            <a:ext cx="17482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200" dirty="0" smtClean="0">
                <a:hlinkClick r:id="rId2"/>
              </a:rPr>
              <a:t>www.koed.org.pl</a:t>
            </a:r>
            <a:endParaRPr lang="pl-PL" sz="1200" dirty="0"/>
          </a:p>
        </p:txBody>
      </p:sp>
      <p:pic>
        <p:nvPicPr>
          <p:cNvPr id="15" name="Obraz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995" y="32134"/>
            <a:ext cx="1935383" cy="928503"/>
          </a:xfrm>
          <a:prstGeom prst="rect">
            <a:avLst/>
          </a:prstGeom>
        </p:spPr>
      </p:pic>
      <p:sp>
        <p:nvSpPr>
          <p:cNvPr id="6" name="pole tekstowe 5"/>
          <p:cNvSpPr txBox="1"/>
          <p:nvPr/>
        </p:nvSpPr>
        <p:spPr>
          <a:xfrm>
            <a:off x="5969972" y="6461281"/>
            <a:ext cx="1847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sz="1000" dirty="0"/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59275" y="4117552"/>
            <a:ext cx="2328341" cy="2328341"/>
          </a:xfrm>
          <a:prstGeom prst="rect">
            <a:avLst/>
          </a:prstGeom>
        </p:spPr>
      </p:pic>
      <p:sp>
        <p:nvSpPr>
          <p:cNvPr id="8" name="pole tekstowe 7"/>
          <p:cNvSpPr txBox="1"/>
          <p:nvPr/>
        </p:nvSpPr>
        <p:spPr>
          <a:xfrm>
            <a:off x="9905089" y="6457890"/>
            <a:ext cx="23644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dirty="0" smtClean="0"/>
              <a:t>Źródło: http</a:t>
            </a:r>
            <a:r>
              <a:rPr lang="pl-PL" sz="1000" dirty="0"/>
              <a:t>://</a:t>
            </a:r>
            <a:r>
              <a:rPr lang="pl-PL" sz="1000" dirty="0" smtClean="0"/>
              <a:t>cogito.com.pl/uniwersytet-gdanski-poznaj-nowe-kierunki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286489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0" y="0"/>
            <a:ext cx="215265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dirty="0">
              <a:solidFill>
                <a:schemeClr val="tx1">
                  <a:lumMod val="50000"/>
                  <a:lumOff val="50000"/>
                </a:schemeClr>
              </a:solidFill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137786" y="0"/>
            <a:ext cx="100209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7" name="Łącznik prosty 6"/>
          <p:cNvCxnSpPr/>
          <p:nvPr/>
        </p:nvCxnSpPr>
        <p:spPr>
          <a:xfrm>
            <a:off x="314068" y="967419"/>
            <a:ext cx="1177354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ole tekstowe 2"/>
          <p:cNvSpPr txBox="1"/>
          <p:nvPr/>
        </p:nvSpPr>
        <p:spPr>
          <a:xfrm>
            <a:off x="2345781" y="1329034"/>
            <a:ext cx="9741835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UNIWERSYTET GDAŃSKI</a:t>
            </a:r>
          </a:p>
          <a:p>
            <a:pPr algn="ctr"/>
            <a:endParaRPr lang="pl-PL" sz="1600" b="1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pl-PL" b="1" dirty="0" smtClean="0"/>
          </a:p>
          <a:p>
            <a:r>
              <a:rPr lang="pl-PL" b="1" dirty="0"/>
              <a:t>Zadania </a:t>
            </a:r>
            <a:r>
              <a:rPr lang="pl-PL" b="1" dirty="0" smtClean="0"/>
              <a:t>pełnomocnika </a:t>
            </a:r>
            <a:r>
              <a:rPr lang="pl-PL" b="1" dirty="0"/>
              <a:t>do </a:t>
            </a:r>
            <a:r>
              <a:rPr lang="pl-PL" b="1" dirty="0" smtClean="0"/>
              <a:t>spraw otwartego dostępu do publikacji i wyników badań naukowych: </a:t>
            </a:r>
            <a:endParaRPr lang="pl-PL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 smtClean="0"/>
              <a:t>informowanie o polityce, organizowanie szkoleń dotyczących otwartego dostępu, praw autorskich i działań pokrewnych, realizowanie strategii rozwoju czasopism naukowych UG,</a:t>
            </a:r>
            <a:endParaRPr lang="pl-P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 smtClean="0"/>
              <a:t>koordynowanie prac związanych z tworzeniem, utrzymaniem i rozwojem infrastruktury otwartego dostępu we współpracy z Biblioteką UG,</a:t>
            </a:r>
            <a:endParaRPr lang="pl-P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 smtClean="0"/>
              <a:t>sprawozdawczość z zakresu realizacji polityki,</a:t>
            </a:r>
            <a:endParaRPr lang="pl-P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monitorowanie realizacji polityki oraz coroczne raportowanie wyników rektorowi,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 smtClean="0"/>
              <a:t>przedstawianie raportu prorektorowi ds. nauki i współpracy z zagranicą z </a:t>
            </a:r>
            <a:r>
              <a:rPr lang="pl-PL" dirty="0"/>
              <a:t>realizacji polityki za poprzedni </a:t>
            </a:r>
            <a:r>
              <a:rPr lang="pl-PL" dirty="0" smtClean="0"/>
              <a:t>rok, nie </a:t>
            </a:r>
            <a:r>
              <a:rPr lang="pl-PL" dirty="0"/>
              <a:t>później niż do końca pierwszego kwartału następnego roku.</a:t>
            </a:r>
          </a:p>
          <a:p>
            <a:endParaRPr lang="pl-PL" b="1" dirty="0" smtClean="0"/>
          </a:p>
          <a:p>
            <a:endParaRPr lang="pl-PL" b="1" dirty="0" smtClean="0"/>
          </a:p>
          <a:p>
            <a:r>
              <a:rPr lang="pl-PL" b="1" dirty="0" smtClean="0">
                <a:hlinkClick r:id="rId2"/>
              </a:rPr>
              <a:t>Uchwała Senatu Uniwersytetu Gdańskiego wraz z treścią polityki </a:t>
            </a:r>
            <a:r>
              <a:rPr lang="pl-PL" b="1" dirty="0" err="1" smtClean="0">
                <a:hlinkClick r:id="rId2"/>
              </a:rPr>
              <a:t>otwartościowej</a:t>
            </a:r>
            <a:endParaRPr lang="pl-PL" b="1" dirty="0" smtClean="0"/>
          </a:p>
          <a:p>
            <a:r>
              <a:rPr lang="pl-PL" b="1" dirty="0" smtClean="0"/>
              <a:t>Pełnomocnik: </a:t>
            </a:r>
            <a:r>
              <a:rPr lang="pl-PL" dirty="0" smtClean="0"/>
              <a:t>dr </a:t>
            </a:r>
            <a:r>
              <a:rPr lang="pl-PL" dirty="0"/>
              <a:t>Katarzyna </a:t>
            </a:r>
            <a:r>
              <a:rPr lang="pl-PL" dirty="0" smtClean="0"/>
              <a:t>Świerk (</a:t>
            </a:r>
            <a:r>
              <a:rPr lang="pl-PL" u="sng" dirty="0" smtClean="0">
                <a:hlinkClick r:id="rId3"/>
              </a:rPr>
              <a:t>kswierk@ug.edu.pl</a:t>
            </a:r>
            <a:r>
              <a:rPr lang="pl-PL" dirty="0" smtClean="0"/>
              <a:t>)</a:t>
            </a:r>
          </a:p>
        </p:txBody>
      </p:sp>
      <p:sp>
        <p:nvSpPr>
          <p:cNvPr id="11" name="pole tekstowe 10"/>
          <p:cNvSpPr txBox="1"/>
          <p:nvPr/>
        </p:nvSpPr>
        <p:spPr>
          <a:xfrm>
            <a:off x="6380879" y="173221"/>
            <a:ext cx="57067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Open Access </a:t>
            </a:r>
            <a:r>
              <a:rPr lang="pl-PL" dirty="0" err="1">
                <a:latin typeface="Arial" panose="020B0604020202020204" pitchFamily="34" charset="0"/>
                <a:cs typeface="Arial" panose="020B0604020202020204" pitchFamily="34" charset="0"/>
              </a:rPr>
              <a:t>Week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, 21-27.10.2019 r.</a:t>
            </a:r>
          </a:p>
        </p:txBody>
      </p:sp>
      <p:sp>
        <p:nvSpPr>
          <p:cNvPr id="9" name="Prostokąt 8"/>
          <p:cNvSpPr/>
          <p:nvPr/>
        </p:nvSpPr>
        <p:spPr>
          <a:xfrm>
            <a:off x="404423" y="6445893"/>
            <a:ext cx="17482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200" dirty="0" smtClean="0">
                <a:hlinkClick r:id="rId4"/>
              </a:rPr>
              <a:t>www.koed.org.pl</a:t>
            </a:r>
            <a:endParaRPr lang="pl-PL" sz="1200" dirty="0"/>
          </a:p>
        </p:txBody>
      </p:sp>
      <p:pic>
        <p:nvPicPr>
          <p:cNvPr id="15" name="Obraz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7995" y="32134"/>
            <a:ext cx="1935383" cy="928503"/>
          </a:xfrm>
          <a:prstGeom prst="rect">
            <a:avLst/>
          </a:prstGeom>
        </p:spPr>
      </p:pic>
      <p:sp>
        <p:nvSpPr>
          <p:cNvPr id="6" name="pole tekstowe 5"/>
          <p:cNvSpPr txBox="1"/>
          <p:nvPr/>
        </p:nvSpPr>
        <p:spPr>
          <a:xfrm>
            <a:off x="5969972" y="6461281"/>
            <a:ext cx="1847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sz="1000" dirty="0"/>
          </a:p>
        </p:txBody>
      </p:sp>
    </p:spTree>
    <p:extLst>
      <p:ext uri="{BB962C8B-B14F-4D97-AF65-F5344CB8AC3E}">
        <p14:creationId xmlns:p14="http://schemas.microsoft.com/office/powerpoint/2010/main" val="2964566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0" y="0"/>
            <a:ext cx="215265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dirty="0">
              <a:solidFill>
                <a:schemeClr val="tx1">
                  <a:lumMod val="50000"/>
                  <a:lumOff val="50000"/>
                </a:schemeClr>
              </a:solidFill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137786" y="0"/>
            <a:ext cx="100209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7" name="Łącznik prosty 6"/>
          <p:cNvCxnSpPr/>
          <p:nvPr/>
        </p:nvCxnSpPr>
        <p:spPr>
          <a:xfrm>
            <a:off x="314068" y="967419"/>
            <a:ext cx="1177354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ole tekstowe 2"/>
          <p:cNvSpPr txBox="1"/>
          <p:nvPr/>
        </p:nvSpPr>
        <p:spPr>
          <a:xfrm>
            <a:off x="2345781" y="1329034"/>
            <a:ext cx="974183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SZKOŁA GŁÓWNA HANDLOWA</a:t>
            </a:r>
          </a:p>
          <a:p>
            <a:pPr algn="ctr"/>
            <a:endParaRPr lang="pl-PL" sz="1600" b="1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pl-PL" b="1" dirty="0" smtClean="0"/>
              <a:t>Szkoła Główna Handlowa przyjęła </a:t>
            </a:r>
            <a:r>
              <a:rPr lang="pl-PL" b="1" dirty="0"/>
              <a:t>uchwałą </a:t>
            </a:r>
            <a:r>
              <a:rPr lang="pl-PL" b="1" dirty="0" smtClean="0"/>
              <a:t>Senatu SGH z dnia 22.11.2017 </a:t>
            </a:r>
            <a:r>
              <a:rPr lang="pl-PL" b="1" dirty="0"/>
              <a:t>r. politykę otwartego dostępu i </a:t>
            </a:r>
            <a:r>
              <a:rPr lang="pl-PL" b="1" dirty="0" smtClean="0"/>
              <a:t>powołała </a:t>
            </a:r>
            <a:r>
              <a:rPr lang="pl-PL" b="1" dirty="0"/>
              <a:t>pełnomocnika.</a:t>
            </a:r>
          </a:p>
          <a:p>
            <a:pPr fontAlgn="base"/>
            <a:endParaRPr lang="pl-PL" dirty="0"/>
          </a:p>
          <a:p>
            <a:pPr fontAlgn="base"/>
            <a:r>
              <a:rPr lang="pl-PL" dirty="0" smtClean="0"/>
              <a:t>Polityka jest realizowana przy  współpracy z pracownikami, doktorantami oraz absolwentami SGH</a:t>
            </a:r>
            <a:r>
              <a:rPr lang="pl-PL" dirty="0"/>
              <a:t>, a także </a:t>
            </a:r>
            <a:r>
              <a:rPr lang="pl-PL" dirty="0" smtClean="0"/>
              <a:t>innymi osobami.</a:t>
            </a:r>
          </a:p>
          <a:p>
            <a:pPr fontAlgn="base"/>
            <a:endParaRPr lang="pl-PL" dirty="0"/>
          </a:p>
          <a:p>
            <a:pPr fontAlgn="base"/>
            <a:r>
              <a:rPr lang="pl-PL" dirty="0"/>
              <a:t>Polityka otwartego </a:t>
            </a:r>
            <a:r>
              <a:rPr lang="pl-PL" dirty="0" smtClean="0"/>
              <a:t>dostępu: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pl-PL" dirty="0" smtClean="0"/>
              <a:t>służy </a:t>
            </a:r>
            <a:r>
              <a:rPr lang="pl-PL" dirty="0"/>
              <a:t>zapewnieniu powszechnego i swobodnego dostępu do wiedzy zawartej w </a:t>
            </a:r>
            <a:r>
              <a:rPr lang="pl-PL" b="1" dirty="0"/>
              <a:t>utworach naukowych i danych badawczych</a:t>
            </a:r>
            <a:r>
              <a:rPr lang="pl-PL" dirty="0"/>
              <a:t> opracowanych w ramach badań naukowych prowadzonych przez </a:t>
            </a:r>
            <a:r>
              <a:rPr lang="pl-PL" dirty="0" smtClean="0"/>
              <a:t>SGH </a:t>
            </a:r>
            <a:r>
              <a:rPr lang="pl-PL" dirty="0"/>
              <a:t>powstałych w wyniku finansowania albo współfinansowania ze środków </a:t>
            </a:r>
            <a:r>
              <a:rPr lang="pl-PL" dirty="0" smtClean="0"/>
              <a:t>publicznych,</a:t>
            </a:r>
            <a:endParaRPr lang="pl-PL" dirty="0"/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pl-PL" dirty="0" smtClean="0"/>
              <a:t>przewiduje zasadę </a:t>
            </a:r>
            <a:r>
              <a:rPr lang="pl-PL" dirty="0"/>
              <a:t>równoległych </a:t>
            </a:r>
            <a:r>
              <a:rPr lang="pl-PL" dirty="0" smtClean="0"/>
              <a:t>dróg: </a:t>
            </a:r>
            <a:r>
              <a:rPr lang="pl-PL" dirty="0"/>
              <a:t>złotej </a:t>
            </a:r>
            <a:r>
              <a:rPr lang="pl-PL" dirty="0" smtClean="0"/>
              <a:t>(publikowanie w recenzowanych, otwartych wydawnictwach) i zielonej (deponowanie w repozytorium SGH),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pl-PL" dirty="0" smtClean="0"/>
              <a:t>zaleca stosowanie licencji Creative </a:t>
            </a:r>
            <a:r>
              <a:rPr lang="pl-PL" dirty="0" err="1" smtClean="0"/>
              <a:t>Commons</a:t>
            </a:r>
            <a:r>
              <a:rPr lang="pl-PL" dirty="0" smtClean="0"/>
              <a:t>,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pl-PL" dirty="0" smtClean="0"/>
              <a:t>dotyczy rozpowszechnionych </a:t>
            </a:r>
            <a:r>
              <a:rPr lang="pl-PL" b="1" dirty="0" smtClean="0"/>
              <a:t>utworów i danych badawczych</a:t>
            </a:r>
            <a:r>
              <a:rPr lang="pl-PL" dirty="0" smtClean="0"/>
              <a:t>.</a:t>
            </a:r>
            <a:endParaRPr lang="pl-PL" dirty="0"/>
          </a:p>
          <a:p>
            <a:r>
              <a:rPr lang="pl-PL" dirty="0"/>
              <a:t/>
            </a:r>
            <a:br>
              <a:rPr lang="pl-PL" dirty="0"/>
            </a:br>
            <a:endParaRPr lang="pl-PL" dirty="0" smtClean="0"/>
          </a:p>
        </p:txBody>
      </p:sp>
      <p:sp>
        <p:nvSpPr>
          <p:cNvPr id="11" name="pole tekstowe 10"/>
          <p:cNvSpPr txBox="1"/>
          <p:nvPr/>
        </p:nvSpPr>
        <p:spPr>
          <a:xfrm>
            <a:off x="6380879" y="173221"/>
            <a:ext cx="57067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Open Access </a:t>
            </a:r>
            <a:r>
              <a:rPr lang="pl-PL" dirty="0" err="1">
                <a:latin typeface="Arial" panose="020B0604020202020204" pitchFamily="34" charset="0"/>
                <a:cs typeface="Arial" panose="020B0604020202020204" pitchFamily="34" charset="0"/>
              </a:rPr>
              <a:t>Week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, 21-27.10.2019 r.</a:t>
            </a:r>
          </a:p>
        </p:txBody>
      </p:sp>
      <p:sp>
        <p:nvSpPr>
          <p:cNvPr id="9" name="Prostokąt 8"/>
          <p:cNvSpPr/>
          <p:nvPr/>
        </p:nvSpPr>
        <p:spPr>
          <a:xfrm>
            <a:off x="404423" y="6445893"/>
            <a:ext cx="17482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200" dirty="0" smtClean="0">
                <a:hlinkClick r:id="rId2"/>
              </a:rPr>
              <a:t>www.koed.org.pl</a:t>
            </a:r>
            <a:endParaRPr lang="pl-PL" sz="1200" dirty="0"/>
          </a:p>
        </p:txBody>
      </p:sp>
      <p:pic>
        <p:nvPicPr>
          <p:cNvPr id="15" name="Obraz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995" y="32134"/>
            <a:ext cx="1935383" cy="928503"/>
          </a:xfrm>
          <a:prstGeom prst="rect">
            <a:avLst/>
          </a:prstGeom>
        </p:spPr>
      </p:pic>
      <p:sp>
        <p:nvSpPr>
          <p:cNvPr id="6" name="pole tekstowe 5"/>
          <p:cNvSpPr txBox="1"/>
          <p:nvPr/>
        </p:nvSpPr>
        <p:spPr>
          <a:xfrm>
            <a:off x="5969972" y="6461281"/>
            <a:ext cx="1847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sz="1000" dirty="0"/>
          </a:p>
        </p:txBody>
      </p:sp>
    </p:spTree>
    <p:extLst>
      <p:ext uri="{BB962C8B-B14F-4D97-AF65-F5344CB8AC3E}">
        <p14:creationId xmlns:p14="http://schemas.microsoft.com/office/powerpoint/2010/main" val="457123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0" y="0"/>
            <a:ext cx="215265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dirty="0">
              <a:solidFill>
                <a:schemeClr val="tx1">
                  <a:lumMod val="50000"/>
                  <a:lumOff val="50000"/>
                </a:schemeClr>
              </a:solidFill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137786" y="0"/>
            <a:ext cx="100209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7" name="Łącznik prosty 6"/>
          <p:cNvCxnSpPr/>
          <p:nvPr/>
        </p:nvCxnSpPr>
        <p:spPr>
          <a:xfrm>
            <a:off x="314068" y="967419"/>
            <a:ext cx="1177354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ole tekstowe 2"/>
          <p:cNvSpPr txBox="1"/>
          <p:nvPr/>
        </p:nvSpPr>
        <p:spPr>
          <a:xfrm>
            <a:off x="2345781" y="1137841"/>
            <a:ext cx="9741835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SZKOŁA GŁÓWNA HANDLOWA</a:t>
            </a:r>
          </a:p>
          <a:p>
            <a:pPr algn="ctr"/>
            <a:endParaRPr lang="pl-PL" sz="1600" b="1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pl-PL" b="1" dirty="0" smtClean="0"/>
          </a:p>
          <a:p>
            <a:r>
              <a:rPr lang="pl-PL" dirty="0" smtClean="0"/>
              <a:t>Rektor SGH powołał pełnomocnika do spraw otwartego dostępu, który nadzoruje </a:t>
            </a:r>
            <a:r>
              <a:rPr lang="pl-PL" dirty="0"/>
              <a:t>wszelkie działania </a:t>
            </a:r>
            <a:r>
              <a:rPr lang="pl-PL" dirty="0" smtClean="0"/>
              <a:t>uczelni </a:t>
            </a:r>
            <a:r>
              <a:rPr lang="pl-PL" dirty="0"/>
              <a:t>zmierzające do realizacji </a:t>
            </a:r>
            <a:r>
              <a:rPr lang="pl-PL" dirty="0" smtClean="0"/>
              <a:t>polityki.</a:t>
            </a:r>
          </a:p>
          <a:p>
            <a:endParaRPr lang="pl-PL" dirty="0" smtClean="0"/>
          </a:p>
          <a:p>
            <a:r>
              <a:rPr lang="pl-PL" b="1" dirty="0" smtClean="0">
                <a:hlinkClick r:id="rId2"/>
              </a:rPr>
              <a:t>Polityka </a:t>
            </a:r>
            <a:r>
              <a:rPr lang="pl-PL" b="1" dirty="0">
                <a:hlinkClick r:id="rId2"/>
              </a:rPr>
              <a:t>otwartego dostępu Szkoły Głównej Handlowej w </a:t>
            </a:r>
            <a:r>
              <a:rPr lang="pl-PL" b="1" dirty="0" smtClean="0">
                <a:hlinkClick r:id="rId2"/>
              </a:rPr>
              <a:t>Warszawie</a:t>
            </a:r>
            <a:r>
              <a:rPr lang="pl-PL" dirty="0" smtClean="0"/>
              <a:t>. </a:t>
            </a:r>
          </a:p>
          <a:p>
            <a:r>
              <a:rPr lang="pl-PL" b="1" dirty="0" smtClean="0"/>
              <a:t>Pełnomocnik: </a:t>
            </a:r>
            <a:r>
              <a:rPr lang="pl-PL" dirty="0"/>
              <a:t>dr Anetta </a:t>
            </a:r>
            <a:r>
              <a:rPr lang="pl-PL" dirty="0" smtClean="0"/>
              <a:t>Janowska ​(</a:t>
            </a:r>
            <a:r>
              <a:rPr lang="pl-PL" dirty="0" smtClean="0">
                <a:hlinkClick r:id="rId3"/>
              </a:rPr>
              <a:t>a</a:t>
            </a:r>
            <a:r>
              <a:rPr lang="pl-PL" dirty="0">
                <a:hlinkClick r:id="rId3"/>
              </a:rPr>
              <a:t>​</a:t>
            </a:r>
            <a:r>
              <a:rPr lang="pl-PL" dirty="0" smtClean="0">
                <a:hlinkClick r:id="rId3"/>
              </a:rPr>
              <a:t>janows@sgh.waw.pl</a:t>
            </a:r>
            <a:r>
              <a:rPr lang="pl-PL" dirty="0" smtClean="0"/>
              <a:t>)</a:t>
            </a:r>
            <a:endParaRPr lang="pl-PL" dirty="0"/>
          </a:p>
          <a:p>
            <a:endParaRPr lang="pl-PL" dirty="0" smtClean="0"/>
          </a:p>
        </p:txBody>
      </p:sp>
      <p:sp>
        <p:nvSpPr>
          <p:cNvPr id="11" name="pole tekstowe 10"/>
          <p:cNvSpPr txBox="1"/>
          <p:nvPr/>
        </p:nvSpPr>
        <p:spPr>
          <a:xfrm>
            <a:off x="6380879" y="173221"/>
            <a:ext cx="57067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Open Access </a:t>
            </a:r>
            <a:r>
              <a:rPr lang="pl-PL" dirty="0" err="1">
                <a:latin typeface="Arial" panose="020B0604020202020204" pitchFamily="34" charset="0"/>
                <a:cs typeface="Arial" panose="020B0604020202020204" pitchFamily="34" charset="0"/>
              </a:rPr>
              <a:t>Week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, 21-27.10.2019 r.</a:t>
            </a:r>
          </a:p>
        </p:txBody>
      </p:sp>
      <p:sp>
        <p:nvSpPr>
          <p:cNvPr id="9" name="Prostokąt 8"/>
          <p:cNvSpPr/>
          <p:nvPr/>
        </p:nvSpPr>
        <p:spPr>
          <a:xfrm>
            <a:off x="404423" y="6445893"/>
            <a:ext cx="17482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200" dirty="0" smtClean="0">
                <a:hlinkClick r:id="rId4"/>
              </a:rPr>
              <a:t>www.koed.org.pl</a:t>
            </a:r>
            <a:endParaRPr lang="pl-PL" sz="1200" dirty="0"/>
          </a:p>
        </p:txBody>
      </p:sp>
      <p:pic>
        <p:nvPicPr>
          <p:cNvPr id="15" name="Obraz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7995" y="32134"/>
            <a:ext cx="1935383" cy="928503"/>
          </a:xfrm>
          <a:prstGeom prst="rect">
            <a:avLst/>
          </a:prstGeom>
        </p:spPr>
      </p:pic>
      <p:sp>
        <p:nvSpPr>
          <p:cNvPr id="6" name="pole tekstowe 5"/>
          <p:cNvSpPr txBox="1"/>
          <p:nvPr/>
        </p:nvSpPr>
        <p:spPr>
          <a:xfrm>
            <a:off x="5969972" y="6461281"/>
            <a:ext cx="1847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sz="1000" dirty="0"/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603" y="3585099"/>
            <a:ext cx="3571084" cy="2860793"/>
          </a:xfrm>
          <a:prstGeom prst="rect">
            <a:avLst/>
          </a:prstGeom>
        </p:spPr>
      </p:pic>
      <p:sp>
        <p:nvSpPr>
          <p:cNvPr id="8" name="pole tekstowe 7"/>
          <p:cNvSpPr txBox="1"/>
          <p:nvPr/>
        </p:nvSpPr>
        <p:spPr>
          <a:xfrm>
            <a:off x="4764886" y="6480198"/>
            <a:ext cx="54431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dirty="0" smtClean="0"/>
              <a:t>Źródło: https</a:t>
            </a:r>
            <a:r>
              <a:rPr lang="pl-PL" sz="1000" dirty="0"/>
              <a:t>://pl.wikipedia.org/wiki/Plik:Budynek_C_SGH_al._Niepodleg%C5%82o%C5%9Bci_128.jpg</a:t>
            </a:r>
          </a:p>
        </p:txBody>
      </p:sp>
    </p:spTree>
    <p:extLst>
      <p:ext uri="{BB962C8B-B14F-4D97-AF65-F5344CB8AC3E}">
        <p14:creationId xmlns:p14="http://schemas.microsoft.com/office/powerpoint/2010/main" val="2933511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0" y="0"/>
            <a:ext cx="215265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dirty="0">
              <a:solidFill>
                <a:schemeClr val="tx1">
                  <a:lumMod val="50000"/>
                  <a:lumOff val="50000"/>
                </a:schemeClr>
              </a:solidFill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137786" y="0"/>
            <a:ext cx="100209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7" name="Łącznik prosty 6"/>
          <p:cNvCxnSpPr/>
          <p:nvPr/>
        </p:nvCxnSpPr>
        <p:spPr>
          <a:xfrm>
            <a:off x="314068" y="967419"/>
            <a:ext cx="1177354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ole tekstowe 2"/>
          <p:cNvSpPr txBox="1"/>
          <p:nvPr/>
        </p:nvSpPr>
        <p:spPr>
          <a:xfrm>
            <a:off x="2450165" y="1187718"/>
            <a:ext cx="9741835" cy="6401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UCZELNIE, W KTÓRYCH OPRACOWYWANA JEST POLITYKA</a:t>
            </a:r>
          </a:p>
          <a:p>
            <a:pPr algn="ctr"/>
            <a:endParaRPr lang="pl-PL" sz="1600" b="1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pl-PL" b="1" dirty="0" smtClean="0"/>
          </a:p>
          <a:p>
            <a:r>
              <a:rPr lang="pl-PL" b="1" dirty="0" smtClean="0"/>
              <a:t>Zachodniopomorski </a:t>
            </a:r>
            <a:r>
              <a:rPr lang="pl-PL" b="1" dirty="0"/>
              <a:t>Uniwersytet Technologiczny w </a:t>
            </a:r>
            <a:r>
              <a:rPr lang="pl-PL" b="1" dirty="0" smtClean="0"/>
              <a:t>Szczecinie </a:t>
            </a:r>
          </a:p>
          <a:p>
            <a:r>
              <a:rPr lang="pl-PL" dirty="0" smtClean="0"/>
              <a:t>Polityka ma być opracowana do końca roku. Powołany został zespół zadaniowy</a:t>
            </a:r>
            <a:endParaRPr lang="pl-PL" dirty="0"/>
          </a:p>
          <a:p>
            <a:r>
              <a:rPr lang="pl-PL" dirty="0">
                <a:hlinkClick r:id="rId2"/>
              </a:rPr>
              <a:t>Zarządzenie nr 4 Rektora ZUT z dnia 17 stycznia 2018 r. w sprawie powołania Zespołu ds. wdrażania polityki otwartego dostępu </a:t>
            </a:r>
            <a:r>
              <a:rPr lang="pl-PL" dirty="0" smtClean="0">
                <a:hlinkClick r:id="rId2"/>
              </a:rPr>
              <a:t>„Open Access”</a:t>
            </a:r>
            <a:r>
              <a:rPr lang="pl-PL" dirty="0" smtClean="0"/>
              <a:t>.</a:t>
            </a:r>
            <a:endParaRPr lang="pl-PL" dirty="0"/>
          </a:p>
          <a:p>
            <a:r>
              <a:rPr lang="pl-PL" dirty="0"/>
              <a:t/>
            </a:r>
            <a:br>
              <a:rPr lang="pl-PL" dirty="0"/>
            </a:br>
            <a:r>
              <a:rPr lang="pl-PL" b="1" dirty="0"/>
              <a:t>Szkoła Główna Gospodarstwa Wiejskiego </a:t>
            </a:r>
            <a:endParaRPr lang="pl-PL" dirty="0"/>
          </a:p>
          <a:p>
            <a:r>
              <a:rPr lang="pl-PL" dirty="0"/>
              <a:t>Polityka jest w trakcie </a:t>
            </a:r>
            <a:r>
              <a:rPr lang="pl-PL" dirty="0" smtClean="0"/>
              <a:t>opracowywania, przygotowywany </a:t>
            </a:r>
            <a:r>
              <a:rPr lang="pl-PL" dirty="0"/>
              <a:t>jest projekt</a:t>
            </a:r>
            <a:r>
              <a:rPr lang="pl-PL" dirty="0" smtClean="0"/>
              <a:t>.</a:t>
            </a:r>
            <a:endParaRPr lang="pl-PL" dirty="0"/>
          </a:p>
          <a:p>
            <a:r>
              <a:rPr lang="pl-PL" dirty="0" smtClean="0"/>
              <a:t>Pełnomocnik: Kierownik Biblioteki Wydziału Medycyny Weterynaryjnej mgr </a:t>
            </a:r>
            <a:r>
              <a:rPr lang="pl-PL" dirty="0"/>
              <a:t>Agnieszka Adamiec (</a:t>
            </a:r>
            <a:r>
              <a:rPr lang="pl-PL" dirty="0">
                <a:hlinkClick r:id="rId3"/>
              </a:rPr>
              <a:t>agnieszka_adamiec@sggw.pl</a:t>
            </a:r>
            <a:r>
              <a:rPr lang="pl-PL" dirty="0"/>
              <a:t>)</a:t>
            </a:r>
          </a:p>
          <a:p>
            <a:r>
              <a:rPr lang="pl-PL" dirty="0"/>
              <a:t/>
            </a:r>
            <a:br>
              <a:rPr lang="pl-PL" dirty="0"/>
            </a:br>
            <a:r>
              <a:rPr lang="pl-PL" b="1" dirty="0"/>
              <a:t>Uniwersytet Wrocławski</a:t>
            </a:r>
            <a:endParaRPr lang="pl-PL" dirty="0"/>
          </a:p>
          <a:p>
            <a:r>
              <a:rPr lang="pl-PL" dirty="0"/>
              <a:t>Polityka jest w trakcie </a:t>
            </a:r>
            <a:r>
              <a:rPr lang="pl-PL" dirty="0" smtClean="0"/>
              <a:t>opracowywania. </a:t>
            </a:r>
          </a:p>
          <a:p>
            <a:r>
              <a:rPr lang="pl-PL" dirty="0" smtClean="0"/>
              <a:t>Obecnie obowiązuje </a:t>
            </a:r>
            <a:r>
              <a:rPr lang="pl-PL" dirty="0" smtClean="0">
                <a:hlinkClick r:id="rId4"/>
              </a:rPr>
              <a:t>zarządzenie </a:t>
            </a:r>
            <a:r>
              <a:rPr lang="pl-PL" dirty="0">
                <a:hlinkClick r:id="rId4"/>
              </a:rPr>
              <a:t>rektora w sprawie </a:t>
            </a:r>
            <a:r>
              <a:rPr lang="pl-PL" dirty="0" smtClean="0">
                <a:hlinkClick r:id="rId4"/>
              </a:rPr>
              <a:t>repozytorium uczelnianego</a:t>
            </a:r>
            <a:r>
              <a:rPr lang="pl-PL" dirty="0" smtClean="0"/>
              <a:t>.</a:t>
            </a:r>
          </a:p>
          <a:p>
            <a:endParaRPr lang="pl-PL" dirty="0" smtClean="0"/>
          </a:p>
          <a:p>
            <a:r>
              <a:rPr lang="pl-PL" b="1" dirty="0"/>
              <a:t>Uniwersytet Warszawski </a:t>
            </a:r>
            <a:endParaRPr lang="pl-PL" dirty="0"/>
          </a:p>
          <a:p>
            <a:r>
              <a:rPr lang="pl-PL" dirty="0" smtClean="0"/>
              <a:t>Polityka jest w trakcie opracowywania. Powołano zespół </a:t>
            </a:r>
            <a:r>
              <a:rPr lang="pl-PL" dirty="0"/>
              <a:t>ds. </a:t>
            </a:r>
            <a:r>
              <a:rPr lang="pl-PL" dirty="0" smtClean="0"/>
              <a:t>otwartego </a:t>
            </a:r>
            <a:r>
              <a:rPr lang="pl-PL" dirty="0"/>
              <a:t>dostępu</a:t>
            </a:r>
          </a:p>
          <a:p>
            <a:r>
              <a:rPr lang="pl-PL" u="sng" dirty="0">
                <a:hlinkClick r:id="rId5"/>
              </a:rPr>
              <a:t>https://www.uw.edu.pl/uniwersytet/wladze-i-administracja/komisje-i-zespoly/zr-do-przygotowania-polityki-w-sprawie-otwartej-nauki-na-uw/</a:t>
            </a:r>
            <a:endParaRPr lang="pl-PL" dirty="0"/>
          </a:p>
          <a:p>
            <a:r>
              <a:rPr lang="pl-PL" dirty="0"/>
              <a:t/>
            </a:r>
            <a:br>
              <a:rPr lang="pl-PL" dirty="0"/>
            </a:br>
            <a:endParaRPr lang="pl-PL" dirty="0" smtClean="0"/>
          </a:p>
        </p:txBody>
      </p:sp>
      <p:sp>
        <p:nvSpPr>
          <p:cNvPr id="11" name="pole tekstowe 10"/>
          <p:cNvSpPr txBox="1"/>
          <p:nvPr/>
        </p:nvSpPr>
        <p:spPr>
          <a:xfrm>
            <a:off x="6380879" y="173221"/>
            <a:ext cx="57067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Open Access </a:t>
            </a:r>
            <a:r>
              <a:rPr lang="pl-PL" dirty="0" err="1">
                <a:latin typeface="Arial" panose="020B0604020202020204" pitchFamily="34" charset="0"/>
                <a:cs typeface="Arial" panose="020B0604020202020204" pitchFamily="34" charset="0"/>
              </a:rPr>
              <a:t>Week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, 21-27.10.2019 r.</a:t>
            </a:r>
          </a:p>
        </p:txBody>
      </p:sp>
      <p:sp>
        <p:nvSpPr>
          <p:cNvPr id="9" name="Prostokąt 8"/>
          <p:cNvSpPr/>
          <p:nvPr/>
        </p:nvSpPr>
        <p:spPr>
          <a:xfrm>
            <a:off x="404423" y="6445893"/>
            <a:ext cx="17482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200" dirty="0" smtClean="0">
                <a:hlinkClick r:id="rId6"/>
              </a:rPr>
              <a:t>www.koed.org.pl</a:t>
            </a:r>
            <a:endParaRPr lang="pl-PL" sz="1200" dirty="0"/>
          </a:p>
        </p:txBody>
      </p:sp>
      <p:pic>
        <p:nvPicPr>
          <p:cNvPr id="15" name="Obraz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7995" y="32134"/>
            <a:ext cx="1935383" cy="928503"/>
          </a:xfrm>
          <a:prstGeom prst="rect">
            <a:avLst/>
          </a:prstGeom>
        </p:spPr>
      </p:pic>
      <p:sp>
        <p:nvSpPr>
          <p:cNvPr id="6" name="pole tekstowe 5"/>
          <p:cNvSpPr txBox="1"/>
          <p:nvPr/>
        </p:nvSpPr>
        <p:spPr>
          <a:xfrm>
            <a:off x="5969972" y="6461281"/>
            <a:ext cx="1847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sz="1000" dirty="0"/>
          </a:p>
        </p:txBody>
      </p:sp>
    </p:spTree>
    <p:extLst>
      <p:ext uri="{BB962C8B-B14F-4D97-AF65-F5344CB8AC3E}">
        <p14:creationId xmlns:p14="http://schemas.microsoft.com/office/powerpoint/2010/main" val="2518943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0" y="0"/>
            <a:ext cx="215265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dirty="0">
              <a:solidFill>
                <a:schemeClr val="tx1">
                  <a:lumMod val="50000"/>
                  <a:lumOff val="50000"/>
                </a:schemeClr>
              </a:solidFill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137786" y="0"/>
            <a:ext cx="100209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7" name="Łącznik prosty 6"/>
          <p:cNvCxnSpPr/>
          <p:nvPr/>
        </p:nvCxnSpPr>
        <p:spPr>
          <a:xfrm>
            <a:off x="314068" y="967419"/>
            <a:ext cx="1177354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ole tekstowe 2"/>
          <p:cNvSpPr txBox="1"/>
          <p:nvPr/>
        </p:nvSpPr>
        <p:spPr>
          <a:xfrm>
            <a:off x="2450165" y="1403848"/>
            <a:ext cx="9741835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UCZELNIE, W KTÓRYCH OPRACOWYWANA JEST POLITYKA</a:t>
            </a:r>
          </a:p>
          <a:p>
            <a:pPr algn="ctr"/>
            <a:endParaRPr lang="pl-PL" sz="1600" b="1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pl-PL" b="1" dirty="0" smtClean="0"/>
          </a:p>
          <a:p>
            <a:r>
              <a:rPr lang="pl-PL" b="1" dirty="0" smtClean="0"/>
              <a:t>Politechnika Gdańska</a:t>
            </a:r>
          </a:p>
          <a:p>
            <a:r>
              <a:rPr lang="pl-PL" dirty="0"/>
              <a:t>Polityka jest w trakcie </a:t>
            </a:r>
            <a:r>
              <a:rPr lang="pl-PL" dirty="0" smtClean="0"/>
              <a:t>opracowywania. </a:t>
            </a:r>
          </a:p>
          <a:p>
            <a:r>
              <a:rPr lang="pl-PL" dirty="0" smtClean="0"/>
              <a:t>Powołany został pełnomocnik ds. otwartego dostępu – Dyrektor Biblioteki PG dr Anna Wałek (</a:t>
            </a:r>
            <a:r>
              <a:rPr lang="pl-PL" dirty="0" smtClean="0">
                <a:hlinkClick r:id="rId2"/>
              </a:rPr>
              <a:t>anna.walek@pg.edu.pl</a:t>
            </a:r>
            <a:r>
              <a:rPr lang="pl-PL" dirty="0" smtClean="0"/>
              <a:t> ) </a:t>
            </a:r>
            <a:endParaRPr lang="pl-PL" b="1" dirty="0"/>
          </a:p>
          <a:p>
            <a:endParaRPr lang="pl-PL" b="1" dirty="0" smtClean="0"/>
          </a:p>
          <a:p>
            <a:r>
              <a:rPr lang="pl-PL" b="1" dirty="0" smtClean="0"/>
              <a:t>Uniwersytet Łódzki</a:t>
            </a:r>
          </a:p>
          <a:p>
            <a:r>
              <a:rPr lang="pl-PL" dirty="0"/>
              <a:t>Polityka jest w trakcie opracowywania. </a:t>
            </a:r>
          </a:p>
          <a:p>
            <a:r>
              <a:rPr lang="pl-PL" dirty="0"/>
              <a:t>Powołany został </a:t>
            </a:r>
            <a:r>
              <a:rPr lang="pl-PL" dirty="0" smtClean="0"/>
              <a:t>pełnomocnik ds</a:t>
            </a:r>
            <a:r>
              <a:rPr lang="pl-PL" dirty="0"/>
              <a:t>. </a:t>
            </a:r>
            <a:r>
              <a:rPr lang="pl-PL" dirty="0" smtClean="0"/>
              <a:t>otwartych</a:t>
            </a:r>
          </a:p>
          <a:p>
            <a:r>
              <a:rPr lang="pl-PL" dirty="0" smtClean="0"/>
              <a:t>zasobów </a:t>
            </a:r>
            <a:r>
              <a:rPr lang="pl-PL" dirty="0"/>
              <a:t>edukacyjnych </a:t>
            </a:r>
            <a:r>
              <a:rPr lang="pl-PL" dirty="0" smtClean="0"/>
              <a:t>- prof</a:t>
            </a:r>
            <a:r>
              <a:rPr lang="pl-PL" dirty="0"/>
              <a:t>. dr hab. Jarosław </a:t>
            </a:r>
            <a:r>
              <a:rPr lang="pl-PL" dirty="0" smtClean="0"/>
              <a:t>Płuciennik</a:t>
            </a:r>
            <a:endParaRPr lang="pl-PL" dirty="0"/>
          </a:p>
          <a:p>
            <a:r>
              <a:rPr lang="pl-PL" dirty="0" smtClean="0"/>
              <a:t>(</a:t>
            </a:r>
            <a:r>
              <a:rPr lang="pl-PL" dirty="0" smtClean="0">
                <a:hlinkClick r:id="rId3"/>
              </a:rPr>
              <a:t>jaroslaw.pluciennik@uni.lodz.pl</a:t>
            </a:r>
            <a:r>
              <a:rPr lang="pl-PL" dirty="0" smtClean="0"/>
              <a:t>)</a:t>
            </a:r>
            <a:endParaRPr lang="pl-PL" b="1" dirty="0" smtClean="0"/>
          </a:p>
          <a:p>
            <a:endParaRPr lang="pl-PL" b="1" dirty="0" smtClean="0"/>
          </a:p>
          <a:p>
            <a:r>
              <a:rPr lang="pl-PL" b="1" dirty="0"/>
              <a:t>Uniwersytet Humanistyczno-Przyrodniczy </a:t>
            </a:r>
            <a:endParaRPr lang="pl-PL" b="1" dirty="0" smtClean="0"/>
          </a:p>
          <a:p>
            <a:r>
              <a:rPr lang="pl-PL" b="1" dirty="0" smtClean="0"/>
              <a:t>im</a:t>
            </a:r>
            <a:r>
              <a:rPr lang="pl-PL" b="1" dirty="0"/>
              <a:t>. Jana Długosza w </a:t>
            </a:r>
            <a:r>
              <a:rPr lang="pl-PL" b="1" dirty="0" smtClean="0"/>
              <a:t>Częstochowie</a:t>
            </a:r>
          </a:p>
          <a:p>
            <a:r>
              <a:rPr lang="pl-PL" dirty="0" smtClean="0"/>
              <a:t>Polityka jest opracowana, ale jeszcze nieuchwalona.</a:t>
            </a:r>
          </a:p>
          <a:p>
            <a:r>
              <a:rPr lang="pl-PL" dirty="0" smtClean="0"/>
              <a:t>Powołany został pełnomocnik ds. nauki otwartej – dr </a:t>
            </a:r>
            <a:r>
              <a:rPr lang="pl-PL" dirty="0"/>
              <a:t>Zbigniew </a:t>
            </a:r>
            <a:r>
              <a:rPr lang="pl-PL" dirty="0" smtClean="0"/>
              <a:t>Łęski</a:t>
            </a:r>
          </a:p>
          <a:p>
            <a:r>
              <a:rPr lang="pl-PL" dirty="0" smtClean="0"/>
              <a:t>(</a:t>
            </a:r>
            <a:r>
              <a:rPr lang="pl-PL" dirty="0" smtClean="0">
                <a:hlinkClick r:id="rId4"/>
              </a:rPr>
              <a:t>zleski@ajd.czest.pl</a:t>
            </a:r>
            <a:r>
              <a:rPr lang="pl-PL" dirty="0" smtClean="0"/>
              <a:t>)</a:t>
            </a:r>
            <a:endParaRPr lang="pl-PL" dirty="0"/>
          </a:p>
          <a:p>
            <a:endParaRPr lang="pl-PL" dirty="0"/>
          </a:p>
          <a:p>
            <a:r>
              <a:rPr lang="pl-PL" dirty="0"/>
              <a:t/>
            </a:r>
            <a:br>
              <a:rPr lang="pl-PL" dirty="0"/>
            </a:br>
            <a:endParaRPr lang="pl-PL" dirty="0" smtClean="0"/>
          </a:p>
        </p:txBody>
      </p:sp>
      <p:sp>
        <p:nvSpPr>
          <p:cNvPr id="11" name="pole tekstowe 10"/>
          <p:cNvSpPr txBox="1"/>
          <p:nvPr/>
        </p:nvSpPr>
        <p:spPr>
          <a:xfrm>
            <a:off x="6380879" y="173221"/>
            <a:ext cx="57067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Open Access </a:t>
            </a:r>
            <a:r>
              <a:rPr lang="pl-PL" dirty="0" err="1">
                <a:latin typeface="Arial" panose="020B0604020202020204" pitchFamily="34" charset="0"/>
                <a:cs typeface="Arial" panose="020B0604020202020204" pitchFamily="34" charset="0"/>
              </a:rPr>
              <a:t>Week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, 21-27.10.2019 r</a:t>
            </a:r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l-P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Prostokąt 8"/>
          <p:cNvSpPr/>
          <p:nvPr/>
        </p:nvSpPr>
        <p:spPr>
          <a:xfrm>
            <a:off x="404423" y="6445893"/>
            <a:ext cx="17482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200" dirty="0" smtClean="0">
                <a:hlinkClick r:id="rId5"/>
              </a:rPr>
              <a:t>www.koed.org.pl</a:t>
            </a:r>
            <a:endParaRPr lang="pl-PL" sz="1200" dirty="0"/>
          </a:p>
        </p:txBody>
      </p:sp>
      <p:pic>
        <p:nvPicPr>
          <p:cNvPr id="15" name="Obraz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7995" y="32134"/>
            <a:ext cx="1935383" cy="928503"/>
          </a:xfrm>
          <a:prstGeom prst="rect">
            <a:avLst/>
          </a:prstGeom>
        </p:spPr>
      </p:pic>
      <p:sp>
        <p:nvSpPr>
          <p:cNvPr id="6" name="pole tekstowe 5"/>
          <p:cNvSpPr txBox="1"/>
          <p:nvPr/>
        </p:nvSpPr>
        <p:spPr>
          <a:xfrm>
            <a:off x="5969972" y="6461281"/>
            <a:ext cx="1847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sz="1000" dirty="0"/>
          </a:p>
        </p:txBody>
      </p:sp>
      <p:sp>
        <p:nvSpPr>
          <p:cNvPr id="10" name="pole tekstowe 9"/>
          <p:cNvSpPr txBox="1"/>
          <p:nvPr/>
        </p:nvSpPr>
        <p:spPr>
          <a:xfrm>
            <a:off x="9796175" y="6476671"/>
            <a:ext cx="167225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 smtClean="0"/>
              <a:t>Źródło: </a:t>
            </a:r>
            <a:r>
              <a:rPr lang="pl-PL" sz="1000" dirty="0"/>
              <a:t>http://</a:t>
            </a:r>
            <a:r>
              <a:rPr lang="pl-PL" sz="1000" dirty="0" smtClean="0"/>
              <a:t>ec-bzp.pl/br/</a:t>
            </a:r>
            <a:endParaRPr lang="pl-PL" sz="1000" dirty="0"/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8454" y="4410160"/>
            <a:ext cx="3059162" cy="2035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71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0" y="0"/>
            <a:ext cx="215265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dirty="0">
              <a:solidFill>
                <a:schemeClr val="tx1">
                  <a:lumMod val="50000"/>
                  <a:lumOff val="50000"/>
                </a:schemeClr>
              </a:solidFill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137786" y="0"/>
            <a:ext cx="100209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7" name="Łącznik prosty 6"/>
          <p:cNvCxnSpPr/>
          <p:nvPr/>
        </p:nvCxnSpPr>
        <p:spPr>
          <a:xfrm>
            <a:off x="314068" y="967419"/>
            <a:ext cx="1177354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ole tekstowe 2"/>
          <p:cNvSpPr txBox="1"/>
          <p:nvPr/>
        </p:nvSpPr>
        <p:spPr>
          <a:xfrm>
            <a:off x="2450165" y="1403848"/>
            <a:ext cx="9741835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UCZELNIE, W KTÓRYCH OPRACOWYWANA JEST POLITYKA</a:t>
            </a:r>
          </a:p>
          <a:p>
            <a:pPr algn="ctr"/>
            <a:endParaRPr lang="pl-PL" sz="1600" b="1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pl-PL" b="1" dirty="0" smtClean="0"/>
          </a:p>
          <a:p>
            <a:r>
              <a:rPr lang="pl-PL" dirty="0"/>
              <a:t/>
            </a:r>
            <a:br>
              <a:rPr lang="pl-PL" dirty="0"/>
            </a:br>
            <a:r>
              <a:rPr lang="pl-PL" b="1" dirty="0"/>
              <a:t>Wojskowa Akademia Techniczna </a:t>
            </a:r>
            <a:endParaRPr lang="pl-PL" dirty="0"/>
          </a:p>
          <a:p>
            <a:r>
              <a:rPr lang="pl-PL" dirty="0"/>
              <a:t>Polityka jest w trakcie </a:t>
            </a:r>
            <a:r>
              <a:rPr lang="pl-PL" dirty="0" smtClean="0"/>
              <a:t>opracowywania. </a:t>
            </a:r>
          </a:p>
          <a:p>
            <a:endParaRPr lang="pl-PL" b="1" dirty="0"/>
          </a:p>
          <a:p>
            <a:r>
              <a:rPr lang="pl-PL" b="1" dirty="0" smtClean="0"/>
              <a:t>Uniwersytet </a:t>
            </a:r>
            <a:r>
              <a:rPr lang="pl-PL" b="1" dirty="0"/>
              <a:t>Opolski</a:t>
            </a:r>
            <a:endParaRPr lang="pl-PL" dirty="0"/>
          </a:p>
          <a:p>
            <a:r>
              <a:rPr lang="pl-PL" dirty="0"/>
              <a:t>Polityka jest w trakcie </a:t>
            </a:r>
            <a:r>
              <a:rPr lang="pl-PL" dirty="0" smtClean="0"/>
              <a:t>opracowywania.</a:t>
            </a:r>
          </a:p>
          <a:p>
            <a:endParaRPr lang="pl-PL" dirty="0" smtClean="0"/>
          </a:p>
          <a:p>
            <a:r>
              <a:rPr lang="pl-PL" b="1" dirty="0" smtClean="0"/>
              <a:t>Politechnika Wrocławska</a:t>
            </a:r>
          </a:p>
          <a:p>
            <a:r>
              <a:rPr lang="pl-PL" dirty="0"/>
              <a:t>Polityka jest w trakcie opracowywania</a:t>
            </a:r>
            <a:r>
              <a:rPr lang="pl-PL" dirty="0" smtClean="0"/>
              <a:t>.</a:t>
            </a:r>
          </a:p>
          <a:p>
            <a:endParaRPr lang="pl-PL" dirty="0"/>
          </a:p>
          <a:p>
            <a:r>
              <a:rPr lang="pl-PL" b="1" dirty="0"/>
              <a:t>Uniwersytet Kardynała Stefana </a:t>
            </a:r>
            <a:r>
              <a:rPr lang="pl-PL" b="1" dirty="0" smtClean="0"/>
              <a:t>Wyszyńskiego</a:t>
            </a:r>
          </a:p>
          <a:p>
            <a:r>
              <a:rPr lang="pl-PL" dirty="0"/>
              <a:t>Polityka jest w trakcie opracowywania.</a:t>
            </a:r>
          </a:p>
          <a:p>
            <a:endParaRPr lang="pl-PL" dirty="0"/>
          </a:p>
          <a:p>
            <a:endParaRPr lang="pl-PL" dirty="0" smtClean="0"/>
          </a:p>
          <a:p>
            <a:r>
              <a:rPr lang="pl-PL" dirty="0"/>
              <a:t/>
            </a:r>
            <a:br>
              <a:rPr lang="pl-PL" dirty="0"/>
            </a:br>
            <a:endParaRPr lang="pl-PL" dirty="0" smtClean="0"/>
          </a:p>
        </p:txBody>
      </p:sp>
      <p:sp>
        <p:nvSpPr>
          <p:cNvPr id="11" name="pole tekstowe 10"/>
          <p:cNvSpPr txBox="1"/>
          <p:nvPr/>
        </p:nvSpPr>
        <p:spPr>
          <a:xfrm>
            <a:off x="6380879" y="173221"/>
            <a:ext cx="57067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Open Access </a:t>
            </a:r>
            <a:r>
              <a:rPr lang="pl-PL" dirty="0" err="1">
                <a:latin typeface="Arial" panose="020B0604020202020204" pitchFamily="34" charset="0"/>
                <a:cs typeface="Arial" panose="020B0604020202020204" pitchFamily="34" charset="0"/>
              </a:rPr>
              <a:t>Week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, 21-27.10.2019 r.</a:t>
            </a:r>
          </a:p>
        </p:txBody>
      </p:sp>
      <p:sp>
        <p:nvSpPr>
          <p:cNvPr id="9" name="Prostokąt 8"/>
          <p:cNvSpPr/>
          <p:nvPr/>
        </p:nvSpPr>
        <p:spPr>
          <a:xfrm>
            <a:off x="404423" y="6445893"/>
            <a:ext cx="17482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200" dirty="0" smtClean="0">
                <a:hlinkClick r:id="rId2"/>
              </a:rPr>
              <a:t>www.koed.org.pl</a:t>
            </a:r>
            <a:endParaRPr lang="pl-PL" sz="1200" dirty="0"/>
          </a:p>
        </p:txBody>
      </p:sp>
      <p:pic>
        <p:nvPicPr>
          <p:cNvPr id="15" name="Obraz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995" y="32134"/>
            <a:ext cx="1935383" cy="928503"/>
          </a:xfrm>
          <a:prstGeom prst="rect">
            <a:avLst/>
          </a:prstGeom>
        </p:spPr>
      </p:pic>
      <p:sp>
        <p:nvSpPr>
          <p:cNvPr id="6" name="pole tekstowe 5"/>
          <p:cNvSpPr txBox="1"/>
          <p:nvPr/>
        </p:nvSpPr>
        <p:spPr>
          <a:xfrm>
            <a:off x="5969972" y="6461281"/>
            <a:ext cx="1847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sz="1000" dirty="0"/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5861" y="3515283"/>
            <a:ext cx="3911755" cy="2807499"/>
          </a:xfrm>
          <a:prstGeom prst="rect">
            <a:avLst/>
          </a:prstGeom>
        </p:spPr>
      </p:pic>
      <p:sp>
        <p:nvSpPr>
          <p:cNvPr id="10" name="pole tekstowe 9"/>
          <p:cNvSpPr txBox="1"/>
          <p:nvPr/>
        </p:nvSpPr>
        <p:spPr>
          <a:xfrm>
            <a:off x="8809175" y="6045783"/>
            <a:ext cx="33306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dirty="0" smtClean="0"/>
              <a:t>Źródło: https</a:t>
            </a:r>
            <a:r>
              <a:rPr lang="pl-PL" sz="1000" dirty="0"/>
              <a:t>://pixabay.com/pl/illustrations/projekt-zarz%C4%85dzanie-lista-kontrolna-4324941/</a:t>
            </a:r>
          </a:p>
        </p:txBody>
      </p:sp>
    </p:spTree>
    <p:extLst>
      <p:ext uri="{BB962C8B-B14F-4D97-AF65-F5344CB8AC3E}">
        <p14:creationId xmlns:p14="http://schemas.microsoft.com/office/powerpoint/2010/main" val="855655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0" y="0"/>
            <a:ext cx="215265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dirty="0">
              <a:solidFill>
                <a:schemeClr val="tx1">
                  <a:lumMod val="50000"/>
                  <a:lumOff val="50000"/>
                </a:schemeClr>
              </a:solidFill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137786" y="0"/>
            <a:ext cx="100209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7" name="Łącznik prosty 6"/>
          <p:cNvCxnSpPr/>
          <p:nvPr/>
        </p:nvCxnSpPr>
        <p:spPr>
          <a:xfrm>
            <a:off x="314068" y="967419"/>
            <a:ext cx="1177354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ole tekstowe 2"/>
          <p:cNvSpPr txBox="1"/>
          <p:nvPr/>
        </p:nvSpPr>
        <p:spPr>
          <a:xfrm>
            <a:off x="2450166" y="1403848"/>
            <a:ext cx="952016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JEDNOSTKI UCZELNI</a:t>
            </a:r>
          </a:p>
          <a:p>
            <a:pPr algn="ctr"/>
            <a:endParaRPr lang="pl-PL" sz="1600" b="1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pl-PL" b="1" dirty="0" smtClean="0"/>
          </a:p>
          <a:p>
            <a:r>
              <a:rPr lang="pl-PL" b="1" dirty="0" smtClean="0"/>
              <a:t>Interdyscyplinarne Centrum Modelowania Matematycznego i Komputerowego UW wdrożyło otwarty mandat, zgodnie z obwieszczeniem rektora UW z dn. 22.01.2014 r.</a:t>
            </a:r>
          </a:p>
          <a:p>
            <a:endParaRPr lang="pl-PL" b="1" dirty="0" smtClean="0"/>
          </a:p>
          <a:p>
            <a:r>
              <a:rPr lang="pl-PL" dirty="0" smtClean="0"/>
              <a:t>Otwarty mandat zobowiązuje do: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 smtClean="0"/>
              <a:t>publikowania zgodnie z ideą open </a:t>
            </a:r>
            <a:r>
              <a:rPr lang="pl-PL" dirty="0" err="1" smtClean="0"/>
              <a:t>access</a:t>
            </a:r>
            <a:r>
              <a:rPr lang="pl-PL" dirty="0" smtClean="0"/>
              <a:t> oraz z zastosowaniem wolnych licencji Creative </a:t>
            </a:r>
            <a:r>
              <a:rPr lang="pl-PL" dirty="0" err="1" smtClean="0"/>
              <a:t>Commons</a:t>
            </a:r>
            <a:r>
              <a:rPr lang="pl-PL" dirty="0" smtClean="0"/>
              <a:t>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 smtClean="0"/>
              <a:t>zamieszczania ostatecznych wersji publikacji w repozytorium ICM.</a:t>
            </a:r>
          </a:p>
        </p:txBody>
      </p:sp>
      <p:sp>
        <p:nvSpPr>
          <p:cNvPr id="11" name="pole tekstowe 10"/>
          <p:cNvSpPr txBox="1"/>
          <p:nvPr/>
        </p:nvSpPr>
        <p:spPr>
          <a:xfrm>
            <a:off x="6380879" y="173221"/>
            <a:ext cx="57067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Open Access </a:t>
            </a:r>
            <a:r>
              <a:rPr lang="pl-PL" dirty="0" err="1">
                <a:latin typeface="Arial" panose="020B0604020202020204" pitchFamily="34" charset="0"/>
                <a:cs typeface="Arial" panose="020B0604020202020204" pitchFamily="34" charset="0"/>
              </a:rPr>
              <a:t>Week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, 21-27.10.2019 r.</a:t>
            </a:r>
          </a:p>
        </p:txBody>
      </p:sp>
      <p:sp>
        <p:nvSpPr>
          <p:cNvPr id="9" name="Prostokąt 8"/>
          <p:cNvSpPr/>
          <p:nvPr/>
        </p:nvSpPr>
        <p:spPr>
          <a:xfrm>
            <a:off x="404423" y="6445893"/>
            <a:ext cx="17482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200" dirty="0" smtClean="0">
                <a:hlinkClick r:id="rId2"/>
              </a:rPr>
              <a:t>www.koed.org.pl</a:t>
            </a:r>
            <a:endParaRPr lang="pl-PL" sz="1200" dirty="0"/>
          </a:p>
        </p:txBody>
      </p:sp>
      <p:pic>
        <p:nvPicPr>
          <p:cNvPr id="15" name="Obraz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995" y="32134"/>
            <a:ext cx="1935383" cy="928503"/>
          </a:xfrm>
          <a:prstGeom prst="rect">
            <a:avLst/>
          </a:prstGeom>
        </p:spPr>
      </p:pic>
      <p:sp>
        <p:nvSpPr>
          <p:cNvPr id="6" name="pole tekstowe 5"/>
          <p:cNvSpPr txBox="1"/>
          <p:nvPr/>
        </p:nvSpPr>
        <p:spPr>
          <a:xfrm>
            <a:off x="5969972" y="6461281"/>
            <a:ext cx="1847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sz="1000" dirty="0"/>
          </a:p>
        </p:txBody>
      </p:sp>
      <p:sp>
        <p:nvSpPr>
          <p:cNvPr id="10" name="pole tekstowe 9"/>
          <p:cNvSpPr txBox="1"/>
          <p:nvPr/>
        </p:nvSpPr>
        <p:spPr>
          <a:xfrm>
            <a:off x="9150326" y="6094855"/>
            <a:ext cx="158408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 smtClean="0"/>
              <a:t>Źródło: </a:t>
            </a:r>
            <a:r>
              <a:rPr lang="pl-PL" sz="1000" dirty="0"/>
              <a:t>https://icm.edu.pl/</a:t>
            </a:r>
          </a:p>
        </p:txBody>
      </p:sp>
      <p:pic>
        <p:nvPicPr>
          <p:cNvPr id="12" name="Obraz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3897" y="4292485"/>
            <a:ext cx="2676525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357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0" y="0"/>
            <a:ext cx="215265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dirty="0">
              <a:solidFill>
                <a:schemeClr val="tx1">
                  <a:lumMod val="50000"/>
                  <a:lumOff val="50000"/>
                </a:schemeClr>
              </a:solidFill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137786" y="0"/>
            <a:ext cx="100209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7" name="Łącznik prosty 6"/>
          <p:cNvCxnSpPr/>
          <p:nvPr/>
        </p:nvCxnSpPr>
        <p:spPr>
          <a:xfrm>
            <a:off x="314068" y="967419"/>
            <a:ext cx="1177354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ole tekstowe 2"/>
          <p:cNvSpPr txBox="1"/>
          <p:nvPr/>
        </p:nvSpPr>
        <p:spPr>
          <a:xfrm>
            <a:off x="2450166" y="1403848"/>
            <a:ext cx="9520162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INSTYTUTY NAUKOWO-BADAWCZE</a:t>
            </a:r>
          </a:p>
          <a:p>
            <a:pPr algn="ctr"/>
            <a:endParaRPr lang="pl-PL" sz="1600" b="1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pl-PL" b="1" dirty="0" smtClean="0"/>
          </a:p>
          <a:p>
            <a:r>
              <a:rPr lang="pl-PL" b="1" dirty="0"/>
              <a:t>Instytut Medycyny Pracy </a:t>
            </a:r>
            <a:r>
              <a:rPr lang="pl-PL" b="1" dirty="0" smtClean="0"/>
              <a:t>im. </a:t>
            </a:r>
            <a:r>
              <a:rPr lang="pl-PL" b="1" dirty="0"/>
              <a:t>prof. dra med. Jerzego </a:t>
            </a:r>
            <a:r>
              <a:rPr lang="pl-PL" b="1" dirty="0" err="1"/>
              <a:t>Nofera</a:t>
            </a:r>
            <a:r>
              <a:rPr lang="pl-PL" b="1" dirty="0"/>
              <a:t> </a:t>
            </a:r>
            <a:r>
              <a:rPr lang="pl-PL" b="1" dirty="0" smtClean="0"/>
              <a:t>w Łodzi </a:t>
            </a:r>
            <a:r>
              <a:rPr lang="pl-PL" dirty="0" smtClean="0"/>
              <a:t>przyjął pierwszą politykę </a:t>
            </a:r>
            <a:r>
              <a:rPr lang="pl-PL" dirty="0" err="1" smtClean="0"/>
              <a:t>otwartościową</a:t>
            </a:r>
            <a:r>
              <a:rPr lang="pl-PL" dirty="0" smtClean="0"/>
              <a:t> 28.12.2016 r. na mocy zarządzenia dyrektora instytutu. </a:t>
            </a:r>
          </a:p>
          <a:p>
            <a:r>
              <a:rPr lang="pl-PL" dirty="0" smtClean="0"/>
              <a:t>26.09.2018 r. przystąpił do Polityki Otwartości Polskiej Platformy Medycznej.</a:t>
            </a:r>
          </a:p>
          <a:p>
            <a:endParaRPr lang="pl-PL" dirty="0" smtClean="0"/>
          </a:p>
          <a:p>
            <a:r>
              <a:rPr lang="pl-PL" dirty="0" smtClean="0">
                <a:hlinkClick r:id="rId2"/>
              </a:rPr>
              <a:t>Polityka Otwartości IMP</a:t>
            </a:r>
            <a:endParaRPr lang="pl-PL" dirty="0" smtClean="0"/>
          </a:p>
          <a:p>
            <a:r>
              <a:rPr lang="pl-PL" b="1" dirty="0" smtClean="0"/>
              <a:t>Pełnomocnik</a:t>
            </a:r>
            <a:r>
              <a:rPr lang="pl-PL" b="1" dirty="0"/>
              <a:t>: </a:t>
            </a:r>
            <a:r>
              <a:rPr lang="pl-PL" dirty="0" smtClean="0"/>
              <a:t>Kierownik Działu Zarządzania Wiedzą i Biblioteki Naukowej – dr </a:t>
            </a:r>
            <a:r>
              <a:rPr lang="pl-PL" dirty="0"/>
              <a:t>Jolanta </a:t>
            </a:r>
            <a:r>
              <a:rPr lang="pl-PL" dirty="0" smtClean="0"/>
              <a:t>Przyłuska (</a:t>
            </a:r>
            <a:r>
              <a:rPr lang="pl-PL" dirty="0" smtClean="0">
                <a:hlinkClick r:id="rId3"/>
              </a:rPr>
              <a:t>Jolanta.Przyluska@imp.lodz.pl</a:t>
            </a:r>
            <a:r>
              <a:rPr lang="pl-PL" dirty="0" smtClean="0"/>
              <a:t>)</a:t>
            </a:r>
            <a:endParaRPr lang="pl-PL" dirty="0"/>
          </a:p>
          <a:p>
            <a:endParaRPr lang="pl-PL" dirty="0" smtClean="0"/>
          </a:p>
        </p:txBody>
      </p:sp>
      <p:sp>
        <p:nvSpPr>
          <p:cNvPr id="11" name="pole tekstowe 10"/>
          <p:cNvSpPr txBox="1"/>
          <p:nvPr/>
        </p:nvSpPr>
        <p:spPr>
          <a:xfrm>
            <a:off x="6380879" y="173221"/>
            <a:ext cx="57067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Open Access </a:t>
            </a:r>
            <a:r>
              <a:rPr lang="pl-PL" dirty="0" err="1">
                <a:latin typeface="Arial" panose="020B0604020202020204" pitchFamily="34" charset="0"/>
                <a:cs typeface="Arial" panose="020B0604020202020204" pitchFamily="34" charset="0"/>
              </a:rPr>
              <a:t>Week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, 21-27.10.2019 r.</a:t>
            </a:r>
          </a:p>
        </p:txBody>
      </p:sp>
      <p:sp>
        <p:nvSpPr>
          <p:cNvPr id="9" name="Prostokąt 8"/>
          <p:cNvSpPr/>
          <p:nvPr/>
        </p:nvSpPr>
        <p:spPr>
          <a:xfrm>
            <a:off x="404423" y="6445893"/>
            <a:ext cx="17482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200" dirty="0" smtClean="0">
                <a:hlinkClick r:id="rId4"/>
              </a:rPr>
              <a:t>www.koed.org.pl</a:t>
            </a:r>
            <a:endParaRPr lang="pl-PL" sz="1200" dirty="0"/>
          </a:p>
        </p:txBody>
      </p:sp>
      <p:pic>
        <p:nvPicPr>
          <p:cNvPr id="15" name="Obraz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7995" y="32134"/>
            <a:ext cx="1935383" cy="928503"/>
          </a:xfrm>
          <a:prstGeom prst="rect">
            <a:avLst/>
          </a:prstGeom>
        </p:spPr>
      </p:pic>
      <p:sp>
        <p:nvSpPr>
          <p:cNvPr id="6" name="pole tekstowe 5"/>
          <p:cNvSpPr txBox="1"/>
          <p:nvPr/>
        </p:nvSpPr>
        <p:spPr>
          <a:xfrm>
            <a:off x="5969972" y="6461281"/>
            <a:ext cx="1847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sz="1000" dirty="0"/>
          </a:p>
        </p:txBody>
      </p:sp>
      <p:sp>
        <p:nvSpPr>
          <p:cNvPr id="2" name="pole tekstowe 1"/>
          <p:cNvSpPr txBox="1"/>
          <p:nvPr/>
        </p:nvSpPr>
        <p:spPr>
          <a:xfrm>
            <a:off x="6966065" y="6445893"/>
            <a:ext cx="339227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/>
              <a:t>http://cybra.p.lodz.pl/dlibra/collectiondescription?dirids=101</a:t>
            </a:r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1886" y="4463575"/>
            <a:ext cx="19050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173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0" y="0"/>
            <a:ext cx="215265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dirty="0">
              <a:solidFill>
                <a:schemeClr val="tx1">
                  <a:lumMod val="50000"/>
                  <a:lumOff val="50000"/>
                </a:schemeClr>
              </a:solidFill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137786" y="0"/>
            <a:ext cx="100209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7" name="Łącznik prosty 6"/>
          <p:cNvCxnSpPr/>
          <p:nvPr/>
        </p:nvCxnSpPr>
        <p:spPr>
          <a:xfrm>
            <a:off x="314068" y="967419"/>
            <a:ext cx="1177354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ole tekstowe 2"/>
          <p:cNvSpPr txBox="1"/>
          <p:nvPr/>
        </p:nvSpPr>
        <p:spPr>
          <a:xfrm>
            <a:off x="2450166" y="1403848"/>
            <a:ext cx="9520162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INSTYTUTY NAUKOWO-BADAWCZE</a:t>
            </a:r>
          </a:p>
          <a:p>
            <a:pPr algn="ctr"/>
            <a:endParaRPr lang="pl-PL" sz="1600" b="1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pl-PL" b="1" dirty="0" smtClean="0"/>
          </a:p>
          <a:p>
            <a:r>
              <a:rPr lang="pl-PL" b="1" dirty="0"/>
              <a:t>Instytut Fizyki Jądrowej </a:t>
            </a:r>
            <a:r>
              <a:rPr lang="pl-PL" b="1" dirty="0" smtClean="0"/>
              <a:t>PAN w Krakowie</a:t>
            </a:r>
          </a:p>
          <a:p>
            <a:r>
              <a:rPr lang="pl-PL" dirty="0">
                <a:hlinkClick r:id="rId2"/>
              </a:rPr>
              <a:t>Polityka Otwartego Dostępu do publikacji i wyników badań naukowych </a:t>
            </a:r>
            <a:r>
              <a:rPr lang="pl-PL" dirty="0"/>
              <a:t>Instytutu Fizyki Jądrowej im. Henryka </a:t>
            </a:r>
            <a:r>
              <a:rPr lang="pl-PL" dirty="0" smtClean="0"/>
              <a:t>Niewodniczańskiego.</a:t>
            </a:r>
            <a:endParaRPr lang="pl-PL" dirty="0"/>
          </a:p>
          <a:p>
            <a:pPr fontAlgn="base"/>
            <a:r>
              <a:rPr lang="pl-PL" dirty="0"/>
              <a:t/>
            </a:r>
            <a:br>
              <a:rPr lang="pl-PL" dirty="0"/>
            </a:br>
            <a:r>
              <a:rPr lang="pl-PL" dirty="0"/>
              <a:t>Obejmuje wszystkie utwory, w których autor podał w afiliacji nawę </a:t>
            </a:r>
            <a:r>
              <a:rPr lang="pl-PL" dirty="0" smtClean="0"/>
              <a:t>instytutu</a:t>
            </a:r>
            <a:r>
              <a:rPr lang="pl-PL" dirty="0"/>
              <a:t>, a w szczególności utwory </a:t>
            </a:r>
            <a:r>
              <a:rPr lang="pl-PL" dirty="0" smtClean="0"/>
              <a:t>powstałe </a:t>
            </a:r>
            <a:r>
              <a:rPr lang="pl-PL" dirty="0"/>
              <a:t>w wyniku finansowania ze środków </a:t>
            </a:r>
            <a:r>
              <a:rPr lang="pl-PL" dirty="0" smtClean="0"/>
              <a:t>publicznych.</a:t>
            </a:r>
          </a:p>
          <a:p>
            <a:pPr fontAlgn="base"/>
            <a:endParaRPr lang="pl-PL" dirty="0"/>
          </a:p>
          <a:p>
            <a:pPr fontAlgn="base"/>
            <a:r>
              <a:rPr lang="pl-PL" dirty="0" smtClean="0"/>
              <a:t>Uwzględnia złotą i zieloną drogę otwierania dostępu do publikacji.</a:t>
            </a:r>
          </a:p>
          <a:p>
            <a:pPr fontAlgn="base"/>
            <a:endParaRPr lang="pl-PL" dirty="0"/>
          </a:p>
          <a:p>
            <a:pPr fontAlgn="base"/>
            <a:r>
              <a:rPr lang="pl-PL" dirty="0" smtClean="0"/>
              <a:t>Zakłada deponowanie publikacji </a:t>
            </a:r>
            <a:r>
              <a:rPr lang="pl-PL" dirty="0"/>
              <a:t>w Repozytorium IFJ PAN </a:t>
            </a:r>
            <a:r>
              <a:rPr lang="pl-PL" dirty="0" smtClean="0"/>
              <a:t>z </a:t>
            </a:r>
            <a:r>
              <a:rPr lang="pl-PL" dirty="0"/>
              <a:t>udzieleniem licencji Creative </a:t>
            </a:r>
            <a:r>
              <a:rPr lang="pl-PL" dirty="0" err="1"/>
              <a:t>Commons</a:t>
            </a:r>
            <a:r>
              <a:rPr lang="pl-PL" dirty="0"/>
              <a:t>, a gdy to niemożliwe - zdeponowanie ostatecznej wersji utworu (</a:t>
            </a:r>
            <a:r>
              <a:rPr lang="pl-PL" dirty="0" smtClean="0"/>
              <a:t>post-</a:t>
            </a:r>
            <a:r>
              <a:rPr lang="pl-PL" dirty="0" err="1" smtClean="0"/>
              <a:t>print</a:t>
            </a:r>
            <a:r>
              <a:rPr lang="pl-PL" dirty="0" smtClean="0"/>
              <a:t>), </a:t>
            </a:r>
            <a:r>
              <a:rPr lang="pl-PL" dirty="0"/>
              <a:t>bez udzielenia licencji na jej udostępnienia w trybie otwartym.</a:t>
            </a:r>
          </a:p>
          <a:p>
            <a:pPr fontAlgn="base"/>
            <a:endParaRPr lang="pl-PL" dirty="0" smtClean="0"/>
          </a:p>
          <a:p>
            <a:pPr fontAlgn="base"/>
            <a:r>
              <a:rPr lang="pl-PL" dirty="0" smtClean="0"/>
              <a:t>Zakłada, jeśli to możliwe, udostępnianie </a:t>
            </a:r>
            <a:r>
              <a:rPr lang="pl-PL" dirty="0"/>
              <a:t>danych badawczych z udzieleniem wolnej licencji przez zdeponowanie ich w odpowiednim </a:t>
            </a:r>
            <a:r>
              <a:rPr lang="pl-PL" dirty="0" smtClean="0"/>
              <a:t>repozytorium.</a:t>
            </a:r>
            <a:endParaRPr lang="pl-PL" dirty="0"/>
          </a:p>
          <a:p>
            <a:endParaRPr lang="pl-PL" dirty="0" smtClean="0"/>
          </a:p>
        </p:txBody>
      </p:sp>
      <p:sp>
        <p:nvSpPr>
          <p:cNvPr id="11" name="pole tekstowe 10"/>
          <p:cNvSpPr txBox="1"/>
          <p:nvPr/>
        </p:nvSpPr>
        <p:spPr>
          <a:xfrm>
            <a:off x="6380879" y="173221"/>
            <a:ext cx="57067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Open Access </a:t>
            </a:r>
            <a:r>
              <a:rPr lang="pl-PL" dirty="0" err="1">
                <a:latin typeface="Arial" panose="020B0604020202020204" pitchFamily="34" charset="0"/>
                <a:cs typeface="Arial" panose="020B0604020202020204" pitchFamily="34" charset="0"/>
              </a:rPr>
              <a:t>Week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, 21-27.10.2019 r.</a:t>
            </a:r>
          </a:p>
        </p:txBody>
      </p:sp>
      <p:sp>
        <p:nvSpPr>
          <p:cNvPr id="9" name="Prostokąt 8"/>
          <p:cNvSpPr/>
          <p:nvPr/>
        </p:nvSpPr>
        <p:spPr>
          <a:xfrm>
            <a:off x="404423" y="6445893"/>
            <a:ext cx="17482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200" dirty="0" smtClean="0">
                <a:hlinkClick r:id="rId3"/>
              </a:rPr>
              <a:t>www.koed.org.pl</a:t>
            </a:r>
            <a:endParaRPr lang="pl-PL" sz="1200" dirty="0"/>
          </a:p>
        </p:txBody>
      </p:sp>
      <p:pic>
        <p:nvPicPr>
          <p:cNvPr id="15" name="Obraz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995" y="32134"/>
            <a:ext cx="1935383" cy="928503"/>
          </a:xfrm>
          <a:prstGeom prst="rect">
            <a:avLst/>
          </a:prstGeom>
        </p:spPr>
      </p:pic>
      <p:sp>
        <p:nvSpPr>
          <p:cNvPr id="6" name="pole tekstowe 5"/>
          <p:cNvSpPr txBox="1"/>
          <p:nvPr/>
        </p:nvSpPr>
        <p:spPr>
          <a:xfrm>
            <a:off x="5969972" y="6461281"/>
            <a:ext cx="1847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sz="1000" dirty="0"/>
          </a:p>
        </p:txBody>
      </p:sp>
    </p:spTree>
    <p:extLst>
      <p:ext uri="{BB962C8B-B14F-4D97-AF65-F5344CB8AC3E}">
        <p14:creationId xmlns:p14="http://schemas.microsoft.com/office/powerpoint/2010/main" val="2274046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0" y="0"/>
            <a:ext cx="215265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dirty="0">
              <a:solidFill>
                <a:schemeClr val="tx1">
                  <a:lumMod val="50000"/>
                  <a:lumOff val="50000"/>
                </a:schemeClr>
              </a:solidFill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137786" y="0"/>
            <a:ext cx="100209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7" name="Łącznik prosty 6"/>
          <p:cNvCxnSpPr/>
          <p:nvPr/>
        </p:nvCxnSpPr>
        <p:spPr>
          <a:xfrm>
            <a:off x="314068" y="967419"/>
            <a:ext cx="1177354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ole tekstowe 2"/>
          <p:cNvSpPr txBox="1"/>
          <p:nvPr/>
        </p:nvSpPr>
        <p:spPr>
          <a:xfrm>
            <a:off x="2360052" y="1058103"/>
            <a:ext cx="9520162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INSTYTUTY NAUKOWO-BADAWCZE</a:t>
            </a:r>
          </a:p>
          <a:p>
            <a:endParaRPr lang="pl-PL" b="1" dirty="0" smtClean="0"/>
          </a:p>
          <a:p>
            <a:r>
              <a:rPr lang="pl-PL" b="1" dirty="0"/>
              <a:t>Instytut Slawistyki </a:t>
            </a:r>
            <a:r>
              <a:rPr lang="pl-PL" b="1" dirty="0" smtClean="0"/>
              <a:t>PAN w Warszawie</a:t>
            </a:r>
            <a:endParaRPr lang="pl-PL" dirty="0"/>
          </a:p>
          <a:p>
            <a:r>
              <a:rPr lang="pl-PL" dirty="0">
                <a:hlinkClick r:id="rId2"/>
              </a:rPr>
              <a:t>Polityka otwartego dostępu </a:t>
            </a:r>
            <a:r>
              <a:rPr lang="pl-PL" dirty="0"/>
              <a:t>w Instytucie Slawistyki </a:t>
            </a:r>
            <a:r>
              <a:rPr lang="pl-PL" dirty="0" smtClean="0"/>
              <a:t>PAN wprowadzona została 2.10.2017 r.</a:t>
            </a:r>
            <a:endParaRPr lang="pl-PL" dirty="0"/>
          </a:p>
          <a:p>
            <a:pPr fontAlgn="base"/>
            <a:endParaRPr lang="pl-PL" dirty="0" smtClean="0"/>
          </a:p>
          <a:p>
            <a:pPr fontAlgn="base"/>
            <a:r>
              <a:rPr lang="pl-PL" dirty="0" smtClean="0"/>
              <a:t>Obejmuje </a:t>
            </a:r>
            <a:r>
              <a:rPr lang="pl-PL" b="1" dirty="0"/>
              <a:t>wszystkie publikacje </a:t>
            </a:r>
            <a:r>
              <a:rPr lang="pl-PL" dirty="0"/>
              <a:t>(w tym materiały multimedialne) afiliowane przy IS PAN i w nim wydawane, jak też </a:t>
            </a:r>
            <a:r>
              <a:rPr lang="pl-PL" b="1" dirty="0"/>
              <a:t>dane badawcze </a:t>
            </a:r>
            <a:r>
              <a:rPr lang="pl-PL" dirty="0"/>
              <a:t>afiliowane przy IS </a:t>
            </a:r>
            <a:r>
              <a:rPr lang="pl-PL" dirty="0" smtClean="0"/>
              <a:t>PAN.</a:t>
            </a:r>
          </a:p>
          <a:p>
            <a:pPr fontAlgn="base"/>
            <a:endParaRPr lang="pl-PL" dirty="0" smtClean="0"/>
          </a:p>
          <a:p>
            <a:pPr fontAlgn="base"/>
            <a:r>
              <a:rPr lang="pl-PL" dirty="0" smtClean="0"/>
              <a:t>Ponadto instytut </a:t>
            </a:r>
            <a:r>
              <a:rPr lang="pl-PL" dirty="0"/>
              <a:t>umożliwia publikowanie prac naukowych w otwartym dostępie, na wolnej licencji CC BY 3.0 </a:t>
            </a:r>
            <a:r>
              <a:rPr lang="pl-PL" dirty="0" smtClean="0"/>
              <a:t>w instytutowym wydawnictwie, które </a:t>
            </a:r>
            <a:r>
              <a:rPr lang="pl-PL" dirty="0"/>
              <a:t>dysponuje odpowiednią </a:t>
            </a:r>
            <a:r>
              <a:rPr lang="pl-PL" dirty="0" smtClean="0"/>
              <a:t>infrastrukturą.</a:t>
            </a:r>
          </a:p>
          <a:p>
            <a:pPr fontAlgn="base"/>
            <a:endParaRPr lang="pl-PL" dirty="0"/>
          </a:p>
          <a:p>
            <a:pPr fontAlgn="base"/>
            <a:r>
              <a:rPr lang="pl-PL" dirty="0"/>
              <a:t>IS PAN stwarza warunki autorom prac slawistycznych </a:t>
            </a:r>
            <a:r>
              <a:rPr lang="pl-PL" dirty="0" smtClean="0"/>
              <a:t>do deponowania w </a:t>
            </a:r>
            <a:r>
              <a:rPr lang="pl-PL" dirty="0"/>
              <a:t>repozytorium </a:t>
            </a:r>
            <a:r>
              <a:rPr lang="pl-PL" dirty="0" err="1" smtClean="0"/>
              <a:t>iReteslaw</a:t>
            </a:r>
            <a:r>
              <a:rPr lang="pl-PL" dirty="0" smtClean="0"/>
              <a:t>, w </a:t>
            </a:r>
            <a:r>
              <a:rPr lang="pl-PL" dirty="0"/>
              <a:t>zbiorze „Dokumenty slawistyczne”, na wolnej licencji CC BY </a:t>
            </a:r>
            <a:r>
              <a:rPr lang="pl-PL" dirty="0" smtClean="0"/>
              <a:t>3.0.</a:t>
            </a:r>
            <a:r>
              <a:rPr lang="pl-PL" dirty="0"/>
              <a:t> </a:t>
            </a:r>
          </a:p>
          <a:p>
            <a:r>
              <a:rPr lang="pl-PL" dirty="0"/>
              <a:t/>
            </a:r>
            <a:br>
              <a:rPr lang="pl-PL" dirty="0"/>
            </a:br>
            <a:r>
              <a:rPr lang="pl-PL" b="1" dirty="0" smtClean="0"/>
              <a:t>Pełnomocnik </a:t>
            </a:r>
            <a:r>
              <a:rPr lang="pl-PL" b="1" dirty="0"/>
              <a:t>ds. otwartego dostępu i </a:t>
            </a:r>
            <a:r>
              <a:rPr lang="pl-PL" b="1" dirty="0" smtClean="0"/>
              <a:t>cyfryzacji: </a:t>
            </a:r>
          </a:p>
          <a:p>
            <a:r>
              <a:rPr lang="pl-PL" dirty="0" smtClean="0"/>
              <a:t>Kierownik Wydawnictwa IS PAN - dr Dorota Leśniewska </a:t>
            </a:r>
          </a:p>
          <a:p>
            <a:r>
              <a:rPr lang="pl-PL" dirty="0" smtClean="0"/>
              <a:t>(</a:t>
            </a:r>
            <a:r>
              <a:rPr lang="pl-PL" dirty="0" smtClean="0">
                <a:hlinkClick r:id="rId3"/>
              </a:rPr>
              <a:t>dorota.lesniewska@ispan.waw.pl</a:t>
            </a:r>
            <a:r>
              <a:rPr lang="pl-PL" dirty="0" smtClean="0"/>
              <a:t>)</a:t>
            </a:r>
          </a:p>
        </p:txBody>
      </p:sp>
      <p:sp>
        <p:nvSpPr>
          <p:cNvPr id="11" name="pole tekstowe 10"/>
          <p:cNvSpPr txBox="1"/>
          <p:nvPr/>
        </p:nvSpPr>
        <p:spPr>
          <a:xfrm>
            <a:off x="6380879" y="173221"/>
            <a:ext cx="57067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Open Access </a:t>
            </a:r>
            <a:r>
              <a:rPr lang="pl-PL" dirty="0" err="1">
                <a:latin typeface="Arial" panose="020B0604020202020204" pitchFamily="34" charset="0"/>
                <a:cs typeface="Arial" panose="020B0604020202020204" pitchFamily="34" charset="0"/>
              </a:rPr>
              <a:t>Week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, 21-27.10.2019 r.</a:t>
            </a:r>
          </a:p>
        </p:txBody>
      </p:sp>
      <p:sp>
        <p:nvSpPr>
          <p:cNvPr id="9" name="Prostokąt 8"/>
          <p:cNvSpPr/>
          <p:nvPr/>
        </p:nvSpPr>
        <p:spPr>
          <a:xfrm>
            <a:off x="404423" y="6445893"/>
            <a:ext cx="17482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200" dirty="0" smtClean="0">
                <a:hlinkClick r:id="rId4"/>
              </a:rPr>
              <a:t>www.koed.org.pl</a:t>
            </a:r>
            <a:endParaRPr lang="pl-PL" sz="1200" dirty="0"/>
          </a:p>
        </p:txBody>
      </p:sp>
      <p:pic>
        <p:nvPicPr>
          <p:cNvPr id="15" name="Obraz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7995" y="32134"/>
            <a:ext cx="1935383" cy="928503"/>
          </a:xfrm>
          <a:prstGeom prst="rect">
            <a:avLst/>
          </a:prstGeom>
        </p:spPr>
      </p:pic>
      <p:sp>
        <p:nvSpPr>
          <p:cNvPr id="6" name="pole tekstowe 5"/>
          <p:cNvSpPr txBox="1"/>
          <p:nvPr/>
        </p:nvSpPr>
        <p:spPr>
          <a:xfrm>
            <a:off x="5969972" y="6461281"/>
            <a:ext cx="1847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sz="1000" dirty="0"/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62658" y="4461301"/>
            <a:ext cx="3543914" cy="1984592"/>
          </a:xfrm>
          <a:prstGeom prst="rect">
            <a:avLst/>
          </a:prstGeom>
        </p:spPr>
      </p:pic>
      <p:sp>
        <p:nvSpPr>
          <p:cNvPr id="8" name="pole tekstowe 7"/>
          <p:cNvSpPr txBox="1"/>
          <p:nvPr/>
        </p:nvSpPr>
        <p:spPr>
          <a:xfrm>
            <a:off x="8124188" y="6507447"/>
            <a:ext cx="40208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dirty="0"/>
              <a:t>Źródło: http://naukawpolsce.pap.pl/aktualnosci/news%2C408553%2Cnik-instytuty-badawcze-wdrazaja-20-proc-swoich-patentow.html</a:t>
            </a:r>
          </a:p>
        </p:txBody>
      </p:sp>
    </p:spTree>
    <p:extLst>
      <p:ext uri="{BB962C8B-B14F-4D97-AF65-F5344CB8AC3E}">
        <p14:creationId xmlns:p14="http://schemas.microsoft.com/office/powerpoint/2010/main" val="3017041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0" y="0"/>
            <a:ext cx="215265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dirty="0">
              <a:solidFill>
                <a:schemeClr val="tx1">
                  <a:lumMod val="50000"/>
                  <a:lumOff val="50000"/>
                </a:schemeClr>
              </a:solidFill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137786" y="0"/>
            <a:ext cx="100209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7" name="Łącznik prosty 6"/>
          <p:cNvCxnSpPr/>
          <p:nvPr/>
        </p:nvCxnSpPr>
        <p:spPr>
          <a:xfrm>
            <a:off x="314068" y="967419"/>
            <a:ext cx="1177354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ole tekstowe 2"/>
          <p:cNvSpPr txBox="1"/>
          <p:nvPr/>
        </p:nvSpPr>
        <p:spPr>
          <a:xfrm>
            <a:off x="2450166" y="1403848"/>
            <a:ext cx="952016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INSTYTUTY NAUKOWO-BADAWCZE</a:t>
            </a:r>
          </a:p>
          <a:p>
            <a:pPr algn="ctr"/>
            <a:endParaRPr lang="pl-PL" sz="1600" b="1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pl-PL" b="1" dirty="0" smtClean="0"/>
              <a:t>Instytut </a:t>
            </a:r>
            <a:r>
              <a:rPr lang="pl-PL" b="1" dirty="0"/>
              <a:t>Nauk Prawnych </a:t>
            </a:r>
            <a:r>
              <a:rPr lang="pl-PL" b="1" dirty="0" smtClean="0"/>
              <a:t>PAN w Warszawie</a:t>
            </a:r>
            <a:endParaRPr lang="pl-PL" dirty="0"/>
          </a:p>
          <a:p>
            <a:r>
              <a:rPr lang="pl-PL" dirty="0">
                <a:hlinkClick r:id="rId2"/>
              </a:rPr>
              <a:t>Instytucjonalną Politykę Otwartego Dostępu do Publikacji Naukowych i Danych Badawczych </a:t>
            </a:r>
            <a:r>
              <a:rPr lang="pl-PL" b="1" dirty="0"/>
              <a:t> </a:t>
            </a:r>
            <a:endParaRPr lang="pl-PL" dirty="0"/>
          </a:p>
          <a:p>
            <a:endParaRPr lang="pl-PL" dirty="0"/>
          </a:p>
          <a:p>
            <a:r>
              <a:rPr lang="pl-PL" dirty="0"/>
              <a:t>Polityka </a:t>
            </a:r>
            <a:r>
              <a:rPr lang="pl-PL" dirty="0" smtClean="0"/>
              <a:t>obowiązuje pracowników </a:t>
            </a:r>
            <a:r>
              <a:rPr lang="pl-PL" dirty="0"/>
              <a:t>Instytutu Nauk Prawnych PAN, a także inne osoby</a:t>
            </a:r>
            <a:r>
              <a:rPr lang="pl-PL" dirty="0" smtClean="0"/>
              <a:t>, z </a:t>
            </a:r>
            <a:r>
              <a:rPr lang="pl-PL" dirty="0"/>
              <a:t>którymi INP PAN zawarł umowę przewidującą zastosowanie </a:t>
            </a:r>
            <a:r>
              <a:rPr lang="pl-PL" dirty="0" smtClean="0"/>
              <a:t>polityki.</a:t>
            </a:r>
          </a:p>
          <a:p>
            <a:endParaRPr lang="pl-PL" dirty="0"/>
          </a:p>
          <a:p>
            <a:r>
              <a:rPr lang="pl-PL" b="1" dirty="0" smtClean="0"/>
              <a:t>Dotyczy publikacji i danych badawczych, które: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 smtClean="0"/>
              <a:t>autorzy powinni deponować w repozytorium </a:t>
            </a:r>
            <a:r>
              <a:rPr lang="pl-PL" dirty="0"/>
              <a:t>instytucjonalnym niezwłocznie po opublikowaniu </a:t>
            </a:r>
            <a:r>
              <a:rPr lang="pl-PL" dirty="0" smtClean="0"/>
              <a:t>oraz w innych </a:t>
            </a:r>
            <a:r>
              <a:rPr lang="pl-PL" dirty="0"/>
              <a:t>repozytoriach cyfrowych, w tym </a:t>
            </a:r>
            <a:r>
              <a:rPr lang="pl-PL" dirty="0" smtClean="0"/>
              <a:t>w module </a:t>
            </a:r>
            <a:r>
              <a:rPr lang="pl-PL" dirty="0" err="1"/>
              <a:t>repozytoryjnym</a:t>
            </a:r>
            <a:r>
              <a:rPr lang="pl-PL" dirty="0"/>
              <a:t> Polskiej Bibliografii Naukowej, repozytorium Centrum Otwartej Nauki, </a:t>
            </a:r>
            <a:r>
              <a:rPr lang="pl-PL" dirty="0" smtClean="0"/>
              <a:t>a gdy </a:t>
            </a:r>
            <a:r>
              <a:rPr lang="pl-PL" dirty="0"/>
              <a:t>to jest niemożliwe </a:t>
            </a:r>
            <a:r>
              <a:rPr lang="pl-PL" dirty="0" smtClean="0"/>
              <a:t>– powinni deponowanie wersje autorskie </a:t>
            </a:r>
            <a:r>
              <a:rPr lang="pl-PL" dirty="0"/>
              <a:t>lub innej </a:t>
            </a:r>
            <a:r>
              <a:rPr lang="pl-PL" dirty="0" smtClean="0"/>
              <a:t>wersje dopuszczone w umowie wydawniczej,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 smtClean="0"/>
              <a:t>autorzy </a:t>
            </a:r>
            <a:r>
              <a:rPr lang="pl-PL" dirty="0"/>
              <a:t>samodzielnie decydują o udzieleniu wolnej licencji Creative </a:t>
            </a:r>
            <a:r>
              <a:rPr lang="pl-PL" dirty="0" err="1" smtClean="0"/>
              <a:t>Commons</a:t>
            </a:r>
            <a:r>
              <a:rPr lang="pl-PL" dirty="0"/>
              <a:t>,</a:t>
            </a:r>
            <a:endParaRPr lang="pl-PL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 smtClean="0"/>
              <a:t>osoby dysponujące </a:t>
            </a:r>
            <a:r>
              <a:rPr lang="pl-PL" dirty="0"/>
              <a:t>danymi </a:t>
            </a:r>
            <a:r>
              <a:rPr lang="pl-PL" dirty="0" smtClean="0"/>
              <a:t>badawczymi w </a:t>
            </a:r>
            <a:r>
              <a:rPr lang="pl-PL" dirty="0"/>
              <a:t>związku z badaniami naukowymi prowadzonymi </a:t>
            </a:r>
            <a:r>
              <a:rPr lang="pl-PL" dirty="0" smtClean="0"/>
              <a:t>w INP PAN dokładają </a:t>
            </a:r>
            <a:r>
              <a:rPr lang="pl-PL" dirty="0"/>
              <a:t>wszelkich starań w celu zapewnienia otwartego dostępu do nich </a:t>
            </a:r>
            <a:r>
              <a:rPr lang="pl-PL" dirty="0" smtClean="0"/>
              <a:t>zgodnie </a:t>
            </a:r>
            <a:r>
              <a:rPr lang="pl-PL" dirty="0"/>
              <a:t>z Pilotażem Otwartych Danych w programie Horyzont </a:t>
            </a:r>
            <a:r>
              <a:rPr lang="pl-PL" dirty="0" smtClean="0"/>
              <a:t>2020.</a:t>
            </a:r>
            <a:r>
              <a:rPr lang="pl-PL" dirty="0"/>
              <a:t/>
            </a:r>
            <a:br>
              <a:rPr lang="pl-PL" dirty="0"/>
            </a:br>
            <a:endParaRPr lang="pl-PL" dirty="0" smtClean="0"/>
          </a:p>
        </p:txBody>
      </p:sp>
      <p:sp>
        <p:nvSpPr>
          <p:cNvPr id="11" name="pole tekstowe 10"/>
          <p:cNvSpPr txBox="1"/>
          <p:nvPr/>
        </p:nvSpPr>
        <p:spPr>
          <a:xfrm>
            <a:off x="6380879" y="173221"/>
            <a:ext cx="57067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Open Access </a:t>
            </a:r>
            <a:r>
              <a:rPr lang="pl-PL" dirty="0" err="1">
                <a:latin typeface="Arial" panose="020B0604020202020204" pitchFamily="34" charset="0"/>
                <a:cs typeface="Arial" panose="020B0604020202020204" pitchFamily="34" charset="0"/>
              </a:rPr>
              <a:t>Week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, 21-27.10.2019 r.</a:t>
            </a:r>
          </a:p>
        </p:txBody>
      </p:sp>
      <p:sp>
        <p:nvSpPr>
          <p:cNvPr id="9" name="Prostokąt 8"/>
          <p:cNvSpPr/>
          <p:nvPr/>
        </p:nvSpPr>
        <p:spPr>
          <a:xfrm>
            <a:off x="404423" y="6445893"/>
            <a:ext cx="17482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200" dirty="0" smtClean="0">
                <a:hlinkClick r:id="rId3"/>
              </a:rPr>
              <a:t>www.koed.org.pl</a:t>
            </a:r>
            <a:endParaRPr lang="pl-PL" sz="1200" dirty="0"/>
          </a:p>
        </p:txBody>
      </p:sp>
      <p:pic>
        <p:nvPicPr>
          <p:cNvPr id="15" name="Obraz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995" y="32134"/>
            <a:ext cx="1935383" cy="928503"/>
          </a:xfrm>
          <a:prstGeom prst="rect">
            <a:avLst/>
          </a:prstGeom>
        </p:spPr>
      </p:pic>
      <p:sp>
        <p:nvSpPr>
          <p:cNvPr id="6" name="pole tekstowe 5"/>
          <p:cNvSpPr txBox="1"/>
          <p:nvPr/>
        </p:nvSpPr>
        <p:spPr>
          <a:xfrm>
            <a:off x="5969972" y="6461281"/>
            <a:ext cx="1847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sz="1000" dirty="0"/>
          </a:p>
        </p:txBody>
      </p:sp>
      <p:sp>
        <p:nvSpPr>
          <p:cNvPr id="10" name="pole tekstowe 9"/>
          <p:cNvSpPr txBox="1"/>
          <p:nvPr/>
        </p:nvSpPr>
        <p:spPr>
          <a:xfrm>
            <a:off x="6940241" y="6322782"/>
            <a:ext cx="1847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sz="1000" dirty="0"/>
          </a:p>
        </p:txBody>
      </p:sp>
    </p:spTree>
    <p:extLst>
      <p:ext uri="{BB962C8B-B14F-4D97-AF65-F5344CB8AC3E}">
        <p14:creationId xmlns:p14="http://schemas.microsoft.com/office/powerpoint/2010/main" val="2591834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0" y="0"/>
            <a:ext cx="215265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dirty="0">
              <a:solidFill>
                <a:schemeClr val="tx1">
                  <a:lumMod val="50000"/>
                  <a:lumOff val="50000"/>
                </a:schemeClr>
              </a:solidFill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137786" y="0"/>
            <a:ext cx="100209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7" name="Łącznik prosty 6"/>
          <p:cNvCxnSpPr/>
          <p:nvPr/>
        </p:nvCxnSpPr>
        <p:spPr>
          <a:xfrm>
            <a:off x="314068" y="967419"/>
            <a:ext cx="1177354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ole tekstowe 2"/>
          <p:cNvSpPr txBox="1"/>
          <p:nvPr/>
        </p:nvSpPr>
        <p:spPr>
          <a:xfrm>
            <a:off x="2450166" y="1403848"/>
            <a:ext cx="952016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INSTYTUTY NAUKOWO-BADAWCZE</a:t>
            </a:r>
          </a:p>
          <a:p>
            <a:pPr algn="ctr"/>
            <a:endParaRPr lang="pl-PL" sz="1600" b="1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pl-PL" b="1" dirty="0" smtClean="0"/>
          </a:p>
          <a:p>
            <a:r>
              <a:rPr lang="pl-PL" b="1" dirty="0"/>
              <a:t>Główny Instytut Górnictwa w </a:t>
            </a:r>
            <a:r>
              <a:rPr lang="pl-PL" b="1" dirty="0" smtClean="0"/>
              <a:t>Katowicach</a:t>
            </a:r>
          </a:p>
          <a:p>
            <a:r>
              <a:rPr lang="pl-PL" dirty="0" smtClean="0"/>
              <a:t>Polityka wprowadzona zarządzeniem dyrektora </a:t>
            </a:r>
            <a:r>
              <a:rPr lang="pl-PL" dirty="0"/>
              <a:t>Głównego Instytutu Górnictwa z </a:t>
            </a:r>
            <a:r>
              <a:rPr lang="pl-PL" dirty="0" smtClean="0"/>
              <a:t>16 </a:t>
            </a:r>
            <a:r>
              <a:rPr lang="pl-PL" dirty="0"/>
              <a:t>lipca 2018 </a:t>
            </a:r>
            <a:r>
              <a:rPr lang="pl-PL" dirty="0" smtClean="0"/>
              <a:t>r.</a:t>
            </a:r>
          </a:p>
          <a:p>
            <a:r>
              <a:rPr lang="pl-PL" dirty="0" smtClean="0">
                <a:hlinkClick r:id="rId2"/>
              </a:rPr>
              <a:t>Polityki </a:t>
            </a:r>
            <a:r>
              <a:rPr lang="pl-PL" dirty="0">
                <a:hlinkClick r:id="rId2"/>
              </a:rPr>
              <a:t>Otwartego Dostępu Głównego Instytutu Górnictwa w </a:t>
            </a:r>
            <a:r>
              <a:rPr lang="pl-PL" dirty="0" smtClean="0">
                <a:hlinkClick r:id="rId2"/>
              </a:rPr>
              <a:t>Katowicach</a:t>
            </a:r>
            <a:endParaRPr lang="pl-PL" dirty="0" smtClean="0"/>
          </a:p>
          <a:p>
            <a:pPr fontAlgn="base"/>
            <a:r>
              <a:rPr lang="pl-PL" dirty="0"/>
              <a:t/>
            </a:r>
            <a:br>
              <a:rPr lang="pl-PL" dirty="0"/>
            </a:br>
            <a:r>
              <a:rPr lang="pl-PL" dirty="0" smtClean="0"/>
              <a:t>Dotyczy </a:t>
            </a:r>
            <a:r>
              <a:rPr lang="pl-PL" dirty="0"/>
              <a:t>pracowników </a:t>
            </a:r>
            <a:r>
              <a:rPr lang="pl-PL" dirty="0" smtClean="0"/>
              <a:t>i innych osób zawierających </a:t>
            </a:r>
            <a:r>
              <a:rPr lang="pl-PL" dirty="0"/>
              <a:t>z instytutem umowę przewidującą zastosowanie </a:t>
            </a:r>
            <a:r>
              <a:rPr lang="pl-PL" dirty="0" smtClean="0"/>
              <a:t>polityki.</a:t>
            </a:r>
            <a:endParaRPr lang="pl-PL" dirty="0"/>
          </a:p>
          <a:p>
            <a:pPr fontAlgn="base"/>
            <a:endParaRPr lang="pl-PL" dirty="0" smtClean="0"/>
          </a:p>
          <a:p>
            <a:pPr fontAlgn="base"/>
            <a:r>
              <a:rPr lang="pl-PL" dirty="0" smtClean="0"/>
              <a:t>Zakłada m.in: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pl-PL" dirty="0" smtClean="0"/>
              <a:t>objęcie polityką doktoratów</a:t>
            </a:r>
            <a:r>
              <a:rPr lang="pl-PL" dirty="0"/>
              <a:t>,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pl-PL" dirty="0" smtClean="0"/>
              <a:t>zasadę </a:t>
            </a:r>
            <a:r>
              <a:rPr lang="pl-PL" dirty="0"/>
              <a:t>równoległych </a:t>
            </a:r>
            <a:r>
              <a:rPr lang="pl-PL" dirty="0" smtClean="0"/>
              <a:t>dróg,</a:t>
            </a:r>
            <a:endParaRPr lang="pl-PL" dirty="0"/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pl-PL" dirty="0" smtClean="0"/>
              <a:t>publikowanie na licencjach </a:t>
            </a:r>
            <a:r>
              <a:rPr lang="pl-PL" dirty="0"/>
              <a:t>Creative </a:t>
            </a:r>
            <a:r>
              <a:rPr lang="pl-PL" dirty="0" err="1" smtClean="0"/>
              <a:t>Commons</a:t>
            </a:r>
            <a:r>
              <a:rPr lang="pl-PL" dirty="0" smtClean="0"/>
              <a:t>,</a:t>
            </a:r>
            <a:endParaRPr lang="pl-PL" dirty="0"/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pl-PL" dirty="0" smtClean="0"/>
              <a:t>deponowanie </a:t>
            </a:r>
            <a:r>
              <a:rPr lang="pl-PL" dirty="0"/>
              <a:t>w Śląskiej Bibliotece </a:t>
            </a:r>
            <a:r>
              <a:rPr lang="pl-PL" dirty="0" smtClean="0"/>
              <a:t>Cyfrowej.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endParaRPr lang="pl-PL" dirty="0"/>
          </a:p>
          <a:p>
            <a:pPr fontAlgn="base"/>
            <a:r>
              <a:rPr lang="pl-PL" b="1" dirty="0" smtClean="0"/>
              <a:t>Koordynator: </a:t>
            </a:r>
            <a:r>
              <a:rPr lang="pl-PL" dirty="0"/>
              <a:t>mgr Agnieszka </a:t>
            </a:r>
            <a:r>
              <a:rPr lang="pl-PL" dirty="0" err="1" smtClean="0"/>
              <a:t>Modrok</a:t>
            </a:r>
            <a:r>
              <a:rPr lang="pl-PL" dirty="0" smtClean="0"/>
              <a:t> (</a:t>
            </a:r>
            <a:r>
              <a:rPr lang="pl-PL" u="sng" dirty="0" smtClean="0">
                <a:hlinkClick r:id="rId3"/>
              </a:rPr>
              <a:t>amodrok@gig.eu</a:t>
            </a:r>
            <a:r>
              <a:rPr lang="pl-PL" u="sng" dirty="0" smtClean="0"/>
              <a:t>)</a:t>
            </a:r>
            <a:endParaRPr lang="pl-PL" dirty="0"/>
          </a:p>
          <a:p>
            <a:pPr fontAlgn="base"/>
            <a:endParaRPr lang="pl-PL" dirty="0"/>
          </a:p>
        </p:txBody>
      </p:sp>
      <p:sp>
        <p:nvSpPr>
          <p:cNvPr id="11" name="pole tekstowe 10"/>
          <p:cNvSpPr txBox="1"/>
          <p:nvPr/>
        </p:nvSpPr>
        <p:spPr>
          <a:xfrm>
            <a:off x="6380879" y="173221"/>
            <a:ext cx="57067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Open Access </a:t>
            </a:r>
            <a:r>
              <a:rPr lang="pl-PL" dirty="0" err="1">
                <a:latin typeface="Arial" panose="020B0604020202020204" pitchFamily="34" charset="0"/>
                <a:cs typeface="Arial" panose="020B0604020202020204" pitchFamily="34" charset="0"/>
              </a:rPr>
              <a:t>Week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, 21-27.10.2019 r.</a:t>
            </a:r>
          </a:p>
        </p:txBody>
      </p:sp>
      <p:sp>
        <p:nvSpPr>
          <p:cNvPr id="9" name="Prostokąt 8"/>
          <p:cNvSpPr/>
          <p:nvPr/>
        </p:nvSpPr>
        <p:spPr>
          <a:xfrm>
            <a:off x="404423" y="6445893"/>
            <a:ext cx="17482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200" dirty="0" smtClean="0">
                <a:hlinkClick r:id="rId4"/>
              </a:rPr>
              <a:t>www.koed.org.pl</a:t>
            </a:r>
            <a:endParaRPr lang="pl-PL" sz="1200" dirty="0"/>
          </a:p>
        </p:txBody>
      </p:sp>
      <p:pic>
        <p:nvPicPr>
          <p:cNvPr id="15" name="Obraz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7995" y="32134"/>
            <a:ext cx="1935383" cy="928503"/>
          </a:xfrm>
          <a:prstGeom prst="rect">
            <a:avLst/>
          </a:prstGeom>
        </p:spPr>
      </p:pic>
      <p:sp>
        <p:nvSpPr>
          <p:cNvPr id="6" name="pole tekstowe 5"/>
          <p:cNvSpPr txBox="1"/>
          <p:nvPr/>
        </p:nvSpPr>
        <p:spPr>
          <a:xfrm>
            <a:off x="5969972" y="6461281"/>
            <a:ext cx="1847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sz="1000" dirty="0"/>
          </a:p>
        </p:txBody>
      </p:sp>
      <p:sp>
        <p:nvSpPr>
          <p:cNvPr id="10" name="pole tekstowe 9"/>
          <p:cNvSpPr txBox="1"/>
          <p:nvPr/>
        </p:nvSpPr>
        <p:spPr>
          <a:xfrm>
            <a:off x="6940241" y="6322782"/>
            <a:ext cx="1847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sz="1000" dirty="0"/>
          </a:p>
        </p:txBody>
      </p:sp>
    </p:spTree>
    <p:extLst>
      <p:ext uri="{BB962C8B-B14F-4D97-AF65-F5344CB8AC3E}">
        <p14:creationId xmlns:p14="http://schemas.microsoft.com/office/powerpoint/2010/main" val="1085142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0" y="0"/>
            <a:ext cx="215265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dirty="0">
              <a:solidFill>
                <a:schemeClr val="tx1">
                  <a:lumMod val="50000"/>
                  <a:lumOff val="50000"/>
                </a:schemeClr>
              </a:solidFill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137786" y="0"/>
            <a:ext cx="100209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7" name="Łącznik prosty 6"/>
          <p:cNvCxnSpPr/>
          <p:nvPr/>
        </p:nvCxnSpPr>
        <p:spPr>
          <a:xfrm>
            <a:off x="314068" y="967419"/>
            <a:ext cx="1177354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ole tekstowe 2"/>
          <p:cNvSpPr txBox="1"/>
          <p:nvPr/>
        </p:nvSpPr>
        <p:spPr>
          <a:xfrm>
            <a:off x="2433540" y="1179405"/>
            <a:ext cx="9520162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INSTYTUTY NAUKOWO-BADAWCZE</a:t>
            </a:r>
          </a:p>
          <a:p>
            <a:pPr algn="ctr"/>
            <a:endParaRPr lang="pl-PL" sz="1600" b="1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pl-PL" b="1" dirty="0" smtClean="0"/>
          </a:p>
          <a:p>
            <a:r>
              <a:rPr lang="pl-PL" b="1" dirty="0"/>
              <a:t>Instytut Chemicznej Przeróbki Węgla w </a:t>
            </a:r>
            <a:r>
              <a:rPr lang="pl-PL" b="1" dirty="0" smtClean="0"/>
              <a:t>Zabrzu</a:t>
            </a:r>
          </a:p>
          <a:p>
            <a:r>
              <a:rPr lang="pl-PL" dirty="0" smtClean="0"/>
              <a:t>Polityka </a:t>
            </a:r>
            <a:r>
              <a:rPr lang="pl-PL" dirty="0"/>
              <a:t>wprowadzona zarządzeniem dyrektora </a:t>
            </a:r>
            <a:r>
              <a:rPr lang="pl-PL" dirty="0" smtClean="0"/>
              <a:t>Instytutu </a:t>
            </a:r>
            <a:r>
              <a:rPr lang="pl-PL" dirty="0"/>
              <a:t>Chemicznej Przeróbki Węgla </a:t>
            </a:r>
            <a:r>
              <a:rPr lang="pl-PL" dirty="0" smtClean="0"/>
              <a:t>w Zabrzu z 12.09.2018 r.</a:t>
            </a:r>
            <a:endParaRPr lang="pl-PL" dirty="0"/>
          </a:p>
          <a:p>
            <a:r>
              <a:rPr lang="pl-PL" dirty="0">
                <a:hlinkClick r:id="rId2"/>
              </a:rPr>
              <a:t>Polityka Otwartego Dostępu Instytutu Chemicznej Przeróbki Węgla w Zabrzu</a:t>
            </a:r>
            <a:endParaRPr lang="pl-PL" dirty="0" smtClean="0"/>
          </a:p>
          <a:p>
            <a:pPr fontAlgn="base"/>
            <a:r>
              <a:rPr lang="pl-PL" dirty="0"/>
              <a:t/>
            </a:r>
            <a:br>
              <a:rPr lang="pl-PL" dirty="0"/>
            </a:br>
            <a:r>
              <a:rPr lang="pl-PL" dirty="0" smtClean="0"/>
              <a:t>Dotyczy </a:t>
            </a:r>
            <a:r>
              <a:rPr lang="pl-PL" dirty="0"/>
              <a:t>pracowników i ma zastosowanie do </a:t>
            </a:r>
            <a:r>
              <a:rPr lang="pl-PL" b="1" dirty="0"/>
              <a:t>wszystkich utworów</a:t>
            </a:r>
            <a:r>
              <a:rPr lang="pl-PL" dirty="0"/>
              <a:t>, powstałych w ramach wykonywania obowiązków ze stosunku pracy w </a:t>
            </a:r>
            <a:r>
              <a:rPr lang="pl-PL" dirty="0" smtClean="0"/>
              <a:t>instytucie, </a:t>
            </a:r>
            <a:r>
              <a:rPr lang="pl-PL" dirty="0"/>
              <a:t>sfinansowanych ze środków publicznych (</a:t>
            </a:r>
            <a:r>
              <a:rPr lang="pl-PL" dirty="0" err="1"/>
              <a:t>MNiSW</a:t>
            </a:r>
            <a:r>
              <a:rPr lang="pl-PL" dirty="0"/>
              <a:t>, NCN, </a:t>
            </a:r>
            <a:r>
              <a:rPr lang="pl-PL" dirty="0" err="1"/>
              <a:t>NCBiR</a:t>
            </a:r>
            <a:r>
              <a:rPr lang="pl-PL" dirty="0"/>
              <a:t>, KE</a:t>
            </a:r>
            <a:r>
              <a:rPr lang="pl-PL" dirty="0" smtClean="0"/>
              <a:t>).</a:t>
            </a:r>
          </a:p>
          <a:p>
            <a:pPr fontAlgn="base"/>
            <a:endParaRPr lang="pl-PL" dirty="0"/>
          </a:p>
          <a:p>
            <a:pPr fontAlgn="base"/>
            <a:r>
              <a:rPr lang="pl-PL" dirty="0" smtClean="0"/>
              <a:t>Zakłada:</a:t>
            </a:r>
            <a:endParaRPr lang="pl-PL" dirty="0"/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pl-PL" dirty="0" smtClean="0"/>
              <a:t>komplementarność </a:t>
            </a:r>
            <a:r>
              <a:rPr lang="pl-PL" dirty="0"/>
              <a:t>dwóch </a:t>
            </a:r>
            <a:r>
              <a:rPr lang="pl-PL" dirty="0" smtClean="0"/>
              <a:t>dróg (złotej, zielonej),</a:t>
            </a:r>
            <a:endParaRPr lang="pl-PL" dirty="0"/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pl-PL" dirty="0" smtClean="0"/>
              <a:t>deponowanie </a:t>
            </a:r>
            <a:r>
              <a:rPr lang="pl-PL" dirty="0"/>
              <a:t>w repozytorium instytucjonalnym (Baza Wiedzy Naukowo-Technicznej „BAWINATECH” przy Bibliotece Głównej Politechniki </a:t>
            </a:r>
            <a:r>
              <a:rPr lang="pl-PL" dirty="0" smtClean="0"/>
              <a:t>Śląskiej,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pl-PL" dirty="0" smtClean="0"/>
              <a:t>obowiązek dokumentacyjny pracowników potwierdzający podjęcie działań w </a:t>
            </a:r>
            <a:r>
              <a:rPr lang="pl-PL" dirty="0"/>
              <a:t>celu spełnienia wymogów </a:t>
            </a:r>
            <a:r>
              <a:rPr lang="pl-PL" dirty="0" smtClean="0"/>
              <a:t>polityki.</a:t>
            </a:r>
            <a:endParaRPr lang="pl-PL" dirty="0"/>
          </a:p>
          <a:p>
            <a:r>
              <a:rPr lang="pl-PL" dirty="0"/>
              <a:t/>
            </a:r>
            <a:br>
              <a:rPr lang="pl-PL" dirty="0"/>
            </a:br>
            <a:r>
              <a:rPr lang="pl-PL" b="1" dirty="0" smtClean="0"/>
              <a:t>Koordynator: </a:t>
            </a:r>
            <a:r>
              <a:rPr lang="pl-PL" dirty="0" smtClean="0"/>
              <a:t>dr </a:t>
            </a:r>
            <a:r>
              <a:rPr lang="pl-PL" dirty="0"/>
              <a:t>inż. Małgorzata </a:t>
            </a:r>
            <a:r>
              <a:rPr lang="pl-PL" dirty="0" smtClean="0"/>
              <a:t>Wojtaszek (</a:t>
            </a:r>
            <a:r>
              <a:rPr lang="pl-PL" u="sng" dirty="0" smtClean="0">
                <a:hlinkClick r:id="rId3"/>
              </a:rPr>
              <a:t>mwojtaszek@ichpw.pl</a:t>
            </a:r>
            <a:r>
              <a:rPr lang="pl-PL" dirty="0" smtClean="0"/>
              <a:t>)</a:t>
            </a:r>
            <a:endParaRPr lang="pl-PL" dirty="0"/>
          </a:p>
          <a:p>
            <a:r>
              <a:rPr lang="pl-PL" dirty="0"/>
              <a:t/>
            </a:r>
            <a:br>
              <a:rPr lang="pl-PL" dirty="0"/>
            </a:br>
            <a:endParaRPr lang="pl-PL" dirty="0" smtClean="0"/>
          </a:p>
        </p:txBody>
      </p:sp>
      <p:sp>
        <p:nvSpPr>
          <p:cNvPr id="11" name="pole tekstowe 10"/>
          <p:cNvSpPr txBox="1"/>
          <p:nvPr/>
        </p:nvSpPr>
        <p:spPr>
          <a:xfrm>
            <a:off x="6380879" y="173221"/>
            <a:ext cx="57067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Open Access </a:t>
            </a:r>
            <a:r>
              <a:rPr lang="pl-PL" dirty="0" err="1">
                <a:latin typeface="Arial" panose="020B0604020202020204" pitchFamily="34" charset="0"/>
                <a:cs typeface="Arial" panose="020B0604020202020204" pitchFamily="34" charset="0"/>
              </a:rPr>
              <a:t>Week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, 21-27.10.2019 r.</a:t>
            </a:r>
          </a:p>
        </p:txBody>
      </p:sp>
      <p:sp>
        <p:nvSpPr>
          <p:cNvPr id="9" name="Prostokąt 8"/>
          <p:cNvSpPr/>
          <p:nvPr/>
        </p:nvSpPr>
        <p:spPr>
          <a:xfrm>
            <a:off x="404423" y="6445893"/>
            <a:ext cx="17482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200" dirty="0" smtClean="0">
                <a:hlinkClick r:id="rId4"/>
              </a:rPr>
              <a:t>www.koed.org.pl</a:t>
            </a:r>
            <a:endParaRPr lang="pl-PL" sz="1200" dirty="0"/>
          </a:p>
        </p:txBody>
      </p:sp>
      <p:pic>
        <p:nvPicPr>
          <p:cNvPr id="15" name="Obraz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7995" y="32134"/>
            <a:ext cx="1935383" cy="928503"/>
          </a:xfrm>
          <a:prstGeom prst="rect">
            <a:avLst/>
          </a:prstGeom>
        </p:spPr>
      </p:pic>
      <p:sp>
        <p:nvSpPr>
          <p:cNvPr id="6" name="pole tekstowe 5"/>
          <p:cNvSpPr txBox="1"/>
          <p:nvPr/>
        </p:nvSpPr>
        <p:spPr>
          <a:xfrm>
            <a:off x="5969972" y="6461281"/>
            <a:ext cx="1847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sz="1000" dirty="0"/>
          </a:p>
        </p:txBody>
      </p:sp>
      <p:sp>
        <p:nvSpPr>
          <p:cNvPr id="10" name="pole tekstowe 9"/>
          <p:cNvSpPr txBox="1"/>
          <p:nvPr/>
        </p:nvSpPr>
        <p:spPr>
          <a:xfrm>
            <a:off x="6940241" y="6322782"/>
            <a:ext cx="1847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sz="1000" dirty="0"/>
          </a:p>
        </p:txBody>
      </p:sp>
    </p:spTree>
    <p:extLst>
      <p:ext uri="{BB962C8B-B14F-4D97-AF65-F5344CB8AC3E}">
        <p14:creationId xmlns:p14="http://schemas.microsoft.com/office/powerpoint/2010/main" val="2844274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0" y="0"/>
            <a:ext cx="215265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dirty="0">
              <a:solidFill>
                <a:schemeClr val="tx1">
                  <a:lumMod val="50000"/>
                  <a:lumOff val="50000"/>
                </a:schemeClr>
              </a:solidFill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137786" y="0"/>
            <a:ext cx="100209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7" name="Łącznik prosty 6"/>
          <p:cNvCxnSpPr/>
          <p:nvPr/>
        </p:nvCxnSpPr>
        <p:spPr>
          <a:xfrm>
            <a:off x="314068" y="967419"/>
            <a:ext cx="1177354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ole tekstowe 2"/>
          <p:cNvSpPr txBox="1"/>
          <p:nvPr/>
        </p:nvSpPr>
        <p:spPr>
          <a:xfrm>
            <a:off x="2450166" y="1403848"/>
            <a:ext cx="9520162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INNE PRAKTYKI INSTYTUTÓW</a:t>
            </a:r>
          </a:p>
          <a:p>
            <a:pPr algn="ctr"/>
            <a:endParaRPr lang="pl-PL" sz="1600" b="1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pl-PL" b="1" dirty="0" smtClean="0"/>
          </a:p>
          <a:p>
            <a:r>
              <a:rPr lang="pl-PL" b="1" dirty="0" smtClean="0"/>
              <a:t>Instytut </a:t>
            </a:r>
            <a:r>
              <a:rPr lang="pl-PL" b="1" dirty="0"/>
              <a:t>Biochemii i Biofizyki </a:t>
            </a:r>
            <a:r>
              <a:rPr lang="pl-PL" b="1" dirty="0" smtClean="0"/>
              <a:t>PAN w Warszawie</a:t>
            </a:r>
          </a:p>
          <a:p>
            <a:r>
              <a:rPr lang="pl-PL" dirty="0" smtClean="0"/>
              <a:t>Zarządzeniem dyrektora instytutu z dnia 1 lutego 2010 r. wprowadzony został otwarty mandat.</a:t>
            </a:r>
          </a:p>
          <a:p>
            <a:r>
              <a:rPr lang="pl-PL" dirty="0" smtClean="0">
                <a:hlinkClick r:id="rId2"/>
              </a:rPr>
              <a:t>Mandat Open Access w IBB PAN</a:t>
            </a:r>
            <a:endParaRPr lang="pl-PL" dirty="0"/>
          </a:p>
          <a:p>
            <a:endParaRPr lang="pl-PL" b="1" dirty="0" smtClean="0"/>
          </a:p>
          <a:p>
            <a:r>
              <a:rPr lang="pl-PL" dirty="0" smtClean="0"/>
              <a:t>Otwarty mandat zobowiązuje do deponowania wersji </a:t>
            </a:r>
            <a:r>
              <a:rPr lang="pl-PL" b="1" dirty="0" smtClean="0"/>
              <a:t>publikacji </a:t>
            </a:r>
            <a:r>
              <a:rPr lang="pl-PL" dirty="0" smtClean="0"/>
              <a:t>wysłanej do wydawcy w instytucjonalnym repozytorium oraz zapewnienia otwartego dostępu do pełnych metadanych. Dostęp do treści publikacji zgodnie z wolą autora i/lub polityką wydawcy.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/>
            </a:r>
            <a:br>
              <a:rPr lang="pl-PL" dirty="0"/>
            </a:br>
            <a:endParaRPr lang="pl-PL" dirty="0" smtClean="0"/>
          </a:p>
        </p:txBody>
      </p:sp>
      <p:sp>
        <p:nvSpPr>
          <p:cNvPr id="11" name="pole tekstowe 10"/>
          <p:cNvSpPr txBox="1"/>
          <p:nvPr/>
        </p:nvSpPr>
        <p:spPr>
          <a:xfrm>
            <a:off x="6380879" y="173221"/>
            <a:ext cx="57067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Open Access </a:t>
            </a:r>
            <a:r>
              <a:rPr lang="pl-PL" dirty="0" err="1">
                <a:latin typeface="Arial" panose="020B0604020202020204" pitchFamily="34" charset="0"/>
                <a:cs typeface="Arial" panose="020B0604020202020204" pitchFamily="34" charset="0"/>
              </a:rPr>
              <a:t>Week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, 21-27.10.2019 r.</a:t>
            </a:r>
          </a:p>
        </p:txBody>
      </p:sp>
      <p:sp>
        <p:nvSpPr>
          <p:cNvPr id="9" name="Prostokąt 8"/>
          <p:cNvSpPr/>
          <p:nvPr/>
        </p:nvSpPr>
        <p:spPr>
          <a:xfrm>
            <a:off x="404423" y="6445893"/>
            <a:ext cx="17482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200" dirty="0" smtClean="0">
                <a:hlinkClick r:id="rId3"/>
              </a:rPr>
              <a:t>www.koed.org.pl</a:t>
            </a:r>
            <a:endParaRPr lang="pl-PL" sz="1200" dirty="0"/>
          </a:p>
        </p:txBody>
      </p:sp>
      <p:pic>
        <p:nvPicPr>
          <p:cNvPr id="15" name="Obraz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995" y="32134"/>
            <a:ext cx="1935383" cy="928503"/>
          </a:xfrm>
          <a:prstGeom prst="rect">
            <a:avLst/>
          </a:prstGeom>
        </p:spPr>
      </p:pic>
      <p:sp>
        <p:nvSpPr>
          <p:cNvPr id="6" name="pole tekstowe 5"/>
          <p:cNvSpPr txBox="1"/>
          <p:nvPr/>
        </p:nvSpPr>
        <p:spPr>
          <a:xfrm>
            <a:off x="5969972" y="6461281"/>
            <a:ext cx="1847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sz="1000" dirty="0"/>
          </a:p>
        </p:txBody>
      </p:sp>
      <p:sp>
        <p:nvSpPr>
          <p:cNvPr id="10" name="pole tekstowe 9"/>
          <p:cNvSpPr txBox="1"/>
          <p:nvPr/>
        </p:nvSpPr>
        <p:spPr>
          <a:xfrm>
            <a:off x="6940241" y="6322782"/>
            <a:ext cx="1847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sz="1000" dirty="0"/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0902" y="4256055"/>
            <a:ext cx="3878678" cy="2189837"/>
          </a:xfrm>
          <a:prstGeom prst="rect">
            <a:avLst/>
          </a:prstGeom>
        </p:spPr>
      </p:pic>
      <p:sp>
        <p:nvSpPr>
          <p:cNvPr id="8" name="pole tekstowe 7"/>
          <p:cNvSpPr txBox="1"/>
          <p:nvPr/>
        </p:nvSpPr>
        <p:spPr>
          <a:xfrm>
            <a:off x="4360239" y="6569003"/>
            <a:ext cx="534473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 smtClean="0"/>
              <a:t>Źródło: https://www.hbrp.pl/b/agile-czyli-jak-sprawic-by-projekt-zakonczyl-sie-sukcesem/PujKIXICv</a:t>
            </a:r>
            <a:endParaRPr lang="pl-PL" sz="1000" dirty="0"/>
          </a:p>
        </p:txBody>
      </p:sp>
    </p:spTree>
    <p:extLst>
      <p:ext uri="{BB962C8B-B14F-4D97-AF65-F5344CB8AC3E}">
        <p14:creationId xmlns:p14="http://schemas.microsoft.com/office/powerpoint/2010/main" val="1577692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0" y="0"/>
            <a:ext cx="215265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dirty="0">
              <a:solidFill>
                <a:schemeClr val="tx1">
                  <a:lumMod val="50000"/>
                  <a:lumOff val="50000"/>
                </a:schemeClr>
              </a:solidFill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137786" y="0"/>
            <a:ext cx="100209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7" name="Łącznik prosty 6"/>
          <p:cNvCxnSpPr/>
          <p:nvPr/>
        </p:nvCxnSpPr>
        <p:spPr>
          <a:xfrm>
            <a:off x="314068" y="967419"/>
            <a:ext cx="1177354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ole tekstowe 2"/>
          <p:cNvSpPr txBox="1"/>
          <p:nvPr/>
        </p:nvSpPr>
        <p:spPr>
          <a:xfrm>
            <a:off x="2567454" y="1345659"/>
            <a:ext cx="9520162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INNE PRAKTYKI INSTYTUTÓW</a:t>
            </a:r>
          </a:p>
          <a:p>
            <a:pPr algn="ctr"/>
            <a:endParaRPr lang="pl-PL" sz="1600" b="1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pl-PL" b="1" dirty="0" smtClean="0"/>
          </a:p>
          <a:p>
            <a:r>
              <a:rPr lang="pl-PL" dirty="0"/>
              <a:t/>
            </a:r>
            <a:br>
              <a:rPr lang="pl-PL" dirty="0"/>
            </a:br>
            <a:r>
              <a:rPr lang="pl-PL" b="1" dirty="0"/>
              <a:t>Instytut Geografii i Przestrzennego Zagospodarowania </a:t>
            </a:r>
            <a:r>
              <a:rPr lang="pl-PL" b="1" dirty="0" smtClean="0"/>
              <a:t>im</a:t>
            </a:r>
            <a:r>
              <a:rPr lang="pl-PL" b="1" dirty="0"/>
              <a:t>. Stanisława Leszczyckiego </a:t>
            </a:r>
            <a:r>
              <a:rPr lang="pl-PL" b="1" dirty="0" smtClean="0"/>
              <a:t>PAN w Warszawie</a:t>
            </a:r>
            <a:endParaRPr lang="pl-PL" dirty="0"/>
          </a:p>
          <a:p>
            <a:r>
              <a:rPr lang="pl-PL" dirty="0"/>
              <a:t/>
            </a:r>
            <a:br>
              <a:rPr lang="pl-PL" dirty="0"/>
            </a:br>
            <a:r>
              <a:rPr lang="pl-PL" dirty="0" smtClean="0"/>
              <a:t>Polityka otwartości nie została jeszcze oficjalnie przyjęta w instytucie, ale w </a:t>
            </a:r>
            <a:r>
              <a:rPr lang="pl-PL" dirty="0"/>
              <a:t>praktyce polityka taka już funkcjonuje:</a:t>
            </a:r>
          </a:p>
          <a:p>
            <a:pPr marL="285750" indent="-285750">
              <a:buFontTx/>
              <a:buChar char="-"/>
            </a:pPr>
            <a:r>
              <a:rPr lang="pl-PL" dirty="0" smtClean="0"/>
              <a:t>wszystkie </a:t>
            </a:r>
            <a:r>
              <a:rPr lang="pl-PL" dirty="0"/>
              <a:t>wydawnictwa </a:t>
            </a:r>
            <a:r>
              <a:rPr lang="pl-PL" dirty="0" smtClean="0"/>
              <a:t>instytutu </a:t>
            </a:r>
            <a:r>
              <a:rPr lang="pl-PL" dirty="0"/>
              <a:t>publikowane </a:t>
            </a:r>
            <a:r>
              <a:rPr lang="pl-PL" dirty="0" smtClean="0"/>
              <a:t>są na </a:t>
            </a:r>
            <a:r>
              <a:rPr lang="pl-PL" dirty="0"/>
              <a:t>licencjach CC BY 4.0 </a:t>
            </a:r>
            <a:r>
              <a:rPr lang="pl-PL" dirty="0" smtClean="0"/>
              <a:t>lub </a:t>
            </a:r>
            <a:r>
              <a:rPr lang="pl-PL" dirty="0"/>
              <a:t>CC BY SA </a:t>
            </a:r>
            <a:r>
              <a:rPr lang="pl-PL" dirty="0" smtClean="0"/>
              <a:t>4.0,</a:t>
            </a:r>
          </a:p>
          <a:p>
            <a:pPr marL="285750" indent="-285750">
              <a:buFontTx/>
              <a:buChar char="-"/>
            </a:pPr>
            <a:r>
              <a:rPr lang="pl-PL" dirty="0" smtClean="0"/>
              <a:t>wszystkie wydawnictwa instytutu są również dostępne </a:t>
            </a:r>
            <a:r>
              <a:rPr lang="pl-PL" dirty="0"/>
              <a:t>w otwartym Repozytorium Cyfrowym Instytutów Naukowych (RCIN) i rejestrowane w bazie </a:t>
            </a:r>
            <a:r>
              <a:rPr lang="pl-PL" dirty="0" err="1"/>
              <a:t>CrossRef</a:t>
            </a:r>
            <a:r>
              <a:rPr lang="pl-PL" dirty="0"/>
              <a:t> z informacją o wolnym dostępie do metadanych i pełnych </a:t>
            </a:r>
            <a:r>
              <a:rPr lang="pl-PL" dirty="0" smtClean="0"/>
              <a:t>tekstów,</a:t>
            </a:r>
          </a:p>
          <a:p>
            <a:pPr marL="285750" indent="-285750">
              <a:buFontTx/>
              <a:buChar char="-"/>
            </a:pPr>
            <a:r>
              <a:rPr lang="pl-PL" dirty="0" smtClean="0"/>
              <a:t>autorzy </a:t>
            </a:r>
            <a:r>
              <a:rPr lang="pl-PL" dirty="0"/>
              <a:t>składający publikacje do </a:t>
            </a:r>
            <a:r>
              <a:rPr lang="pl-PL" dirty="0" smtClean="0"/>
              <a:t>wydawnictw instytutu są </a:t>
            </a:r>
            <a:r>
              <a:rPr lang="pl-PL" dirty="0"/>
              <a:t>informowani, że wiąże się to z wyrażeniem zgody na ich opublikowanie w wolnym dostępie.</a:t>
            </a:r>
          </a:p>
          <a:p>
            <a:r>
              <a:rPr lang="pl-PL" dirty="0"/>
              <a:t/>
            </a:r>
            <a:br>
              <a:rPr lang="pl-PL" dirty="0"/>
            </a:br>
            <a:r>
              <a:rPr lang="pl-PL" dirty="0"/>
              <a:t/>
            </a:r>
            <a:br>
              <a:rPr lang="pl-PL" dirty="0"/>
            </a:br>
            <a:r>
              <a:rPr lang="pl-PL" dirty="0"/>
              <a:t/>
            </a:r>
            <a:br>
              <a:rPr lang="pl-PL" dirty="0"/>
            </a:br>
            <a:endParaRPr lang="pl-PL" dirty="0" smtClean="0"/>
          </a:p>
        </p:txBody>
      </p:sp>
      <p:sp>
        <p:nvSpPr>
          <p:cNvPr id="11" name="pole tekstowe 10"/>
          <p:cNvSpPr txBox="1"/>
          <p:nvPr/>
        </p:nvSpPr>
        <p:spPr>
          <a:xfrm>
            <a:off x="6380879" y="173221"/>
            <a:ext cx="57067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Open Access </a:t>
            </a:r>
            <a:r>
              <a:rPr lang="pl-PL" dirty="0" err="1">
                <a:latin typeface="Arial" panose="020B0604020202020204" pitchFamily="34" charset="0"/>
                <a:cs typeface="Arial" panose="020B0604020202020204" pitchFamily="34" charset="0"/>
              </a:rPr>
              <a:t>Week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, 21-27.10.2019 r.</a:t>
            </a:r>
          </a:p>
        </p:txBody>
      </p:sp>
      <p:sp>
        <p:nvSpPr>
          <p:cNvPr id="9" name="Prostokąt 8"/>
          <p:cNvSpPr/>
          <p:nvPr/>
        </p:nvSpPr>
        <p:spPr>
          <a:xfrm>
            <a:off x="404423" y="6445893"/>
            <a:ext cx="17482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200" dirty="0" smtClean="0">
                <a:hlinkClick r:id="rId2"/>
              </a:rPr>
              <a:t>www.koed.org.pl</a:t>
            </a:r>
            <a:endParaRPr lang="pl-PL" sz="1200" dirty="0"/>
          </a:p>
        </p:txBody>
      </p:sp>
      <p:pic>
        <p:nvPicPr>
          <p:cNvPr id="15" name="Obraz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995" y="32134"/>
            <a:ext cx="1935383" cy="928503"/>
          </a:xfrm>
          <a:prstGeom prst="rect">
            <a:avLst/>
          </a:prstGeom>
        </p:spPr>
      </p:pic>
      <p:sp>
        <p:nvSpPr>
          <p:cNvPr id="6" name="pole tekstowe 5"/>
          <p:cNvSpPr txBox="1"/>
          <p:nvPr/>
        </p:nvSpPr>
        <p:spPr>
          <a:xfrm>
            <a:off x="5969972" y="6461281"/>
            <a:ext cx="1847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sz="1000" dirty="0"/>
          </a:p>
        </p:txBody>
      </p:sp>
      <p:sp>
        <p:nvSpPr>
          <p:cNvPr id="10" name="pole tekstowe 9"/>
          <p:cNvSpPr txBox="1"/>
          <p:nvPr/>
        </p:nvSpPr>
        <p:spPr>
          <a:xfrm>
            <a:off x="6940241" y="6322782"/>
            <a:ext cx="1847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sz="1000" dirty="0"/>
          </a:p>
        </p:txBody>
      </p:sp>
    </p:spTree>
    <p:extLst>
      <p:ext uri="{BB962C8B-B14F-4D97-AF65-F5344CB8AC3E}">
        <p14:creationId xmlns:p14="http://schemas.microsoft.com/office/powerpoint/2010/main" val="2200490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0" y="0"/>
            <a:ext cx="215265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dirty="0">
              <a:solidFill>
                <a:schemeClr val="tx1">
                  <a:lumMod val="50000"/>
                  <a:lumOff val="50000"/>
                </a:schemeClr>
              </a:solidFill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137786" y="0"/>
            <a:ext cx="100209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7" name="Łącznik prosty 6"/>
          <p:cNvCxnSpPr/>
          <p:nvPr/>
        </p:nvCxnSpPr>
        <p:spPr>
          <a:xfrm>
            <a:off x="314068" y="967419"/>
            <a:ext cx="1177354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ole tekstowe 2"/>
          <p:cNvSpPr txBox="1"/>
          <p:nvPr/>
        </p:nvSpPr>
        <p:spPr>
          <a:xfrm>
            <a:off x="2450166" y="1403848"/>
            <a:ext cx="9520162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INNE PRAKTYKI INSTYTUTÓW</a:t>
            </a:r>
          </a:p>
          <a:p>
            <a:pPr algn="ctr"/>
            <a:endParaRPr lang="pl-PL" sz="1600" b="1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pl-PL" b="1" dirty="0" smtClean="0"/>
          </a:p>
          <a:p>
            <a:r>
              <a:rPr lang="pl-PL" b="1" dirty="0" smtClean="0"/>
              <a:t>Instytut </a:t>
            </a:r>
            <a:r>
              <a:rPr lang="pl-PL" b="1" dirty="0"/>
              <a:t>Gospodarki Surowcami Mineralnymi i Energią </a:t>
            </a:r>
            <a:r>
              <a:rPr lang="pl-PL" b="1" dirty="0" smtClean="0"/>
              <a:t>PAN w Krakowie</a:t>
            </a:r>
            <a:r>
              <a:rPr lang="pl-PL" dirty="0" smtClean="0"/>
              <a:t> – publikuje czasopisma w </a:t>
            </a:r>
            <a:r>
              <a:rPr lang="pl-PL" dirty="0"/>
              <a:t>open </a:t>
            </a:r>
            <a:r>
              <a:rPr lang="pl-PL" dirty="0" err="1" smtClean="0"/>
              <a:t>access</a:t>
            </a:r>
            <a:r>
              <a:rPr lang="pl-PL" dirty="0" smtClean="0"/>
              <a:t>.</a:t>
            </a:r>
            <a:endParaRPr lang="pl-PL" dirty="0"/>
          </a:p>
          <a:p>
            <a:r>
              <a:rPr lang="pl-PL" dirty="0"/>
              <a:t/>
            </a:r>
            <a:br>
              <a:rPr lang="pl-PL" dirty="0"/>
            </a:br>
            <a:r>
              <a:rPr lang="pl-PL" b="1" dirty="0"/>
              <a:t>Instytut Paleobiologii PAN </a:t>
            </a:r>
            <a:r>
              <a:rPr lang="pl-PL" b="1" dirty="0" smtClean="0"/>
              <a:t>w Warszawie </a:t>
            </a:r>
            <a:r>
              <a:rPr lang="pl-PL" dirty="0" smtClean="0"/>
              <a:t>jest </a:t>
            </a:r>
            <a:r>
              <a:rPr lang="pl-PL" dirty="0"/>
              <a:t>jednym z </a:t>
            </a:r>
            <a:r>
              <a:rPr lang="pl-PL" dirty="0" smtClean="0"/>
              <a:t>pierwszych, </a:t>
            </a:r>
            <a:r>
              <a:rPr lang="pl-PL" dirty="0"/>
              <a:t>który zapoczątkował </a:t>
            </a:r>
            <a:r>
              <a:rPr lang="pl-PL" dirty="0" smtClean="0"/>
              <a:t>publikowanie w open </a:t>
            </a:r>
            <a:r>
              <a:rPr lang="pl-PL" dirty="0" err="1" smtClean="0"/>
              <a:t>access</a:t>
            </a:r>
            <a:r>
              <a:rPr lang="pl-PL" dirty="0" smtClean="0"/>
              <a:t> wszystkich </a:t>
            </a:r>
            <a:r>
              <a:rPr lang="pl-PL" dirty="0"/>
              <a:t>swoich </a:t>
            </a:r>
            <a:r>
              <a:rPr lang="pl-PL" dirty="0" smtClean="0"/>
              <a:t>wydawnictw.</a:t>
            </a:r>
            <a:endParaRPr lang="pl-PL" dirty="0"/>
          </a:p>
          <a:p>
            <a:r>
              <a:rPr lang="pl-PL" b="1" dirty="0"/>
              <a:t/>
            </a:r>
            <a:br>
              <a:rPr lang="pl-PL" b="1" dirty="0"/>
            </a:br>
            <a:r>
              <a:rPr lang="pl-PL" b="1" dirty="0"/>
              <a:t>Instytut Informatyki Teoretycznej i Stosowanej </a:t>
            </a:r>
            <a:r>
              <a:rPr lang="pl-PL" b="1" dirty="0" smtClean="0"/>
              <a:t>PAN w Gliwicach </a:t>
            </a:r>
            <a:r>
              <a:rPr lang="pl-PL" dirty="0" smtClean="0"/>
              <a:t>promuje umieszczanie </a:t>
            </a:r>
            <a:r>
              <a:rPr lang="pl-PL" dirty="0" err="1"/>
              <a:t>preprintów</a:t>
            </a:r>
            <a:r>
              <a:rPr lang="pl-PL" dirty="0"/>
              <a:t> publikacji naukowych na serwerach takich jak </a:t>
            </a:r>
            <a:r>
              <a:rPr lang="pl-PL" dirty="0" err="1"/>
              <a:t>arXiv</a:t>
            </a:r>
            <a:r>
              <a:rPr lang="pl-PL" dirty="0"/>
              <a:t> oraz </a:t>
            </a:r>
            <a:r>
              <a:rPr lang="pl-PL" dirty="0" err="1" smtClean="0"/>
              <a:t>bioRxiv</a:t>
            </a:r>
            <a:r>
              <a:rPr lang="pl-PL" dirty="0" smtClean="0"/>
              <a:t>. 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Cześć </a:t>
            </a:r>
            <a:r>
              <a:rPr lang="pl-PL" dirty="0" smtClean="0"/>
              <a:t>wyników prac instytutu jest </a:t>
            </a:r>
            <a:r>
              <a:rPr lang="pl-PL" dirty="0"/>
              <a:t>również publikowana w postaci kodu źródłowego udostępnianego na platformie </a:t>
            </a:r>
            <a:r>
              <a:rPr lang="pl-PL" dirty="0" err="1"/>
              <a:t>Github</a:t>
            </a:r>
            <a:r>
              <a:rPr lang="pl-PL" dirty="0"/>
              <a:t> na zasadach otwartego oprogramowania. </a:t>
            </a:r>
          </a:p>
          <a:p>
            <a:r>
              <a:rPr lang="pl-PL" dirty="0"/>
              <a:t/>
            </a:r>
            <a:br>
              <a:rPr lang="pl-PL" dirty="0"/>
            </a:br>
            <a:endParaRPr lang="pl-PL" dirty="0" smtClean="0"/>
          </a:p>
        </p:txBody>
      </p:sp>
      <p:sp>
        <p:nvSpPr>
          <p:cNvPr id="11" name="pole tekstowe 10"/>
          <p:cNvSpPr txBox="1"/>
          <p:nvPr/>
        </p:nvSpPr>
        <p:spPr>
          <a:xfrm>
            <a:off x="6380879" y="173221"/>
            <a:ext cx="57067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Open Access </a:t>
            </a:r>
            <a:r>
              <a:rPr lang="pl-PL" dirty="0" err="1">
                <a:latin typeface="Arial" panose="020B0604020202020204" pitchFamily="34" charset="0"/>
                <a:cs typeface="Arial" panose="020B0604020202020204" pitchFamily="34" charset="0"/>
              </a:rPr>
              <a:t>Week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, 21-27.10.2019 r.</a:t>
            </a:r>
          </a:p>
        </p:txBody>
      </p:sp>
      <p:sp>
        <p:nvSpPr>
          <p:cNvPr id="9" name="Prostokąt 8"/>
          <p:cNvSpPr/>
          <p:nvPr/>
        </p:nvSpPr>
        <p:spPr>
          <a:xfrm>
            <a:off x="404423" y="6445893"/>
            <a:ext cx="17482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200" dirty="0" smtClean="0">
                <a:hlinkClick r:id="rId2"/>
              </a:rPr>
              <a:t>www.koed.org.pl</a:t>
            </a:r>
            <a:endParaRPr lang="pl-PL" sz="1200" dirty="0"/>
          </a:p>
        </p:txBody>
      </p:sp>
      <p:pic>
        <p:nvPicPr>
          <p:cNvPr id="15" name="Obraz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995" y="32134"/>
            <a:ext cx="1935383" cy="928503"/>
          </a:xfrm>
          <a:prstGeom prst="rect">
            <a:avLst/>
          </a:prstGeom>
        </p:spPr>
      </p:pic>
      <p:sp>
        <p:nvSpPr>
          <p:cNvPr id="6" name="pole tekstowe 5"/>
          <p:cNvSpPr txBox="1"/>
          <p:nvPr/>
        </p:nvSpPr>
        <p:spPr>
          <a:xfrm>
            <a:off x="5969972" y="6461281"/>
            <a:ext cx="1847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sz="1000" dirty="0"/>
          </a:p>
        </p:txBody>
      </p:sp>
      <p:sp>
        <p:nvSpPr>
          <p:cNvPr id="10" name="pole tekstowe 9"/>
          <p:cNvSpPr txBox="1"/>
          <p:nvPr/>
        </p:nvSpPr>
        <p:spPr>
          <a:xfrm>
            <a:off x="6940241" y="6322782"/>
            <a:ext cx="1847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sz="1000" dirty="0"/>
          </a:p>
        </p:txBody>
      </p:sp>
    </p:spTree>
    <p:extLst>
      <p:ext uri="{BB962C8B-B14F-4D97-AF65-F5344CB8AC3E}">
        <p14:creationId xmlns:p14="http://schemas.microsoft.com/office/powerpoint/2010/main" val="3550967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0" y="0"/>
            <a:ext cx="215265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dirty="0">
              <a:solidFill>
                <a:schemeClr val="tx1">
                  <a:lumMod val="50000"/>
                  <a:lumOff val="50000"/>
                </a:schemeClr>
              </a:solidFill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137786" y="0"/>
            <a:ext cx="100209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7" name="Łącznik prosty 6"/>
          <p:cNvCxnSpPr/>
          <p:nvPr/>
        </p:nvCxnSpPr>
        <p:spPr>
          <a:xfrm>
            <a:off x="314068" y="967419"/>
            <a:ext cx="1177354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ole tekstowe 2"/>
          <p:cNvSpPr txBox="1"/>
          <p:nvPr/>
        </p:nvSpPr>
        <p:spPr>
          <a:xfrm>
            <a:off x="2228723" y="936692"/>
            <a:ext cx="9520162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PODSUMOWANIE</a:t>
            </a:r>
          </a:p>
          <a:p>
            <a:pPr algn="ctr"/>
            <a:endParaRPr lang="pl-PL" sz="1600" b="1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pl-PL" sz="16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Uczelnie:</a:t>
            </a:r>
          </a:p>
          <a:p>
            <a:r>
              <a:rPr lang="pl-PL" sz="16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Na ankietę </a:t>
            </a:r>
            <a:r>
              <a:rPr lang="pl-PL" sz="16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nie odpowiedziało 37 uczelni </a:t>
            </a:r>
            <a:r>
              <a:rPr lang="pl-PL" sz="16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(47%).</a:t>
            </a:r>
          </a:p>
          <a:p>
            <a:endParaRPr lang="pl-PL" sz="1600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pl-PL" sz="16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Politykę </a:t>
            </a:r>
            <a:r>
              <a:rPr lang="pl-PL" sz="1600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otwartościową</a:t>
            </a:r>
            <a:r>
              <a:rPr lang="pl-PL" sz="16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wdrożyło 11 uczelni.</a:t>
            </a:r>
          </a:p>
          <a:p>
            <a:r>
              <a:rPr lang="pl-PL" sz="16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W trakcie opracowywania jest kolejnych 11 uczelni (polityki mają być najpóźniej do końca 2019 r.).</a:t>
            </a:r>
          </a:p>
          <a:p>
            <a:r>
              <a:rPr lang="pl-PL" sz="16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Nie opracowało polityki i/lub nie rozpoczęło prac nad polityką 19 uczelni.</a:t>
            </a:r>
          </a:p>
          <a:p>
            <a:endParaRPr lang="pl-PL" sz="1600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pl-PL" sz="16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W </a:t>
            </a:r>
            <a:r>
              <a:rPr lang="pl-PL" sz="16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 uczelniach powołano pełnomocników, a w 2 kolejnych zespoły zadaniowe</a:t>
            </a:r>
            <a:r>
              <a:rPr lang="pl-PL" sz="16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endParaRPr lang="pl-PL" sz="16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pl-PL" sz="16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Jednostki uczelniane:</a:t>
            </a:r>
          </a:p>
          <a:p>
            <a:r>
              <a:rPr lang="pl-PL" sz="16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ICM UW – otwarty mandat</a:t>
            </a:r>
          </a:p>
          <a:p>
            <a:endParaRPr lang="pl-PL" sz="16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pl-PL" sz="1600" b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Instytuty:</a:t>
            </a:r>
          </a:p>
          <a:p>
            <a:r>
              <a:rPr lang="pl-PL" sz="16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 instytutów ma politykę </a:t>
            </a:r>
            <a:r>
              <a:rPr lang="pl-PL" sz="1600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otwartościową</a:t>
            </a:r>
            <a:r>
              <a:rPr lang="pl-PL" sz="16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lub otwarte mandaty.</a:t>
            </a:r>
          </a:p>
          <a:p>
            <a:r>
              <a:rPr lang="pl-PL" sz="16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 instytuty podejmują działania</a:t>
            </a:r>
          </a:p>
          <a:p>
            <a:r>
              <a:rPr lang="pl-PL" sz="16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w zakresie zapewnienia otwartości do swoich publikacji.</a:t>
            </a:r>
          </a:p>
          <a:p>
            <a:pPr algn="ctr"/>
            <a:endParaRPr lang="pl-PL" sz="16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/>
            <a:endParaRPr lang="pl-PL" sz="1600" b="1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pl-PL" b="1" dirty="0" smtClean="0"/>
          </a:p>
        </p:txBody>
      </p:sp>
      <p:sp>
        <p:nvSpPr>
          <p:cNvPr id="11" name="pole tekstowe 10"/>
          <p:cNvSpPr txBox="1"/>
          <p:nvPr/>
        </p:nvSpPr>
        <p:spPr>
          <a:xfrm>
            <a:off x="6380879" y="173221"/>
            <a:ext cx="57067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Open Access </a:t>
            </a:r>
            <a:r>
              <a:rPr lang="pl-PL" dirty="0" err="1">
                <a:latin typeface="Arial" panose="020B0604020202020204" pitchFamily="34" charset="0"/>
                <a:cs typeface="Arial" panose="020B0604020202020204" pitchFamily="34" charset="0"/>
              </a:rPr>
              <a:t>Week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, 21-27.10.2019 r.</a:t>
            </a:r>
          </a:p>
        </p:txBody>
      </p:sp>
      <p:sp>
        <p:nvSpPr>
          <p:cNvPr id="9" name="Prostokąt 8"/>
          <p:cNvSpPr/>
          <p:nvPr/>
        </p:nvSpPr>
        <p:spPr>
          <a:xfrm>
            <a:off x="404423" y="6445893"/>
            <a:ext cx="17482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200" dirty="0" smtClean="0">
                <a:hlinkClick r:id="rId2"/>
              </a:rPr>
              <a:t>www.koed.org.pl</a:t>
            </a:r>
            <a:endParaRPr lang="pl-PL" sz="1200" dirty="0"/>
          </a:p>
        </p:txBody>
      </p:sp>
      <p:pic>
        <p:nvPicPr>
          <p:cNvPr id="15" name="Obraz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995" y="32134"/>
            <a:ext cx="1935383" cy="928503"/>
          </a:xfrm>
          <a:prstGeom prst="rect">
            <a:avLst/>
          </a:prstGeom>
        </p:spPr>
      </p:pic>
      <p:sp>
        <p:nvSpPr>
          <p:cNvPr id="6" name="pole tekstowe 5"/>
          <p:cNvSpPr txBox="1"/>
          <p:nvPr/>
        </p:nvSpPr>
        <p:spPr>
          <a:xfrm>
            <a:off x="5969972" y="6461281"/>
            <a:ext cx="1847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sz="1000" dirty="0"/>
          </a:p>
        </p:txBody>
      </p:sp>
      <p:sp>
        <p:nvSpPr>
          <p:cNvPr id="10" name="pole tekstowe 9"/>
          <p:cNvSpPr txBox="1"/>
          <p:nvPr/>
        </p:nvSpPr>
        <p:spPr>
          <a:xfrm>
            <a:off x="6940241" y="6322782"/>
            <a:ext cx="1847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sz="1000" dirty="0"/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91385" y="4139005"/>
            <a:ext cx="2857500" cy="1943100"/>
          </a:xfrm>
          <a:prstGeom prst="rect">
            <a:avLst/>
          </a:prstGeom>
        </p:spPr>
      </p:pic>
      <p:sp>
        <p:nvSpPr>
          <p:cNvPr id="8" name="pole tekstowe 7"/>
          <p:cNvSpPr txBox="1"/>
          <p:nvPr/>
        </p:nvSpPr>
        <p:spPr>
          <a:xfrm>
            <a:off x="9057610" y="6322782"/>
            <a:ext cx="252505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/>
              <a:t>Źródło: https://skris.pl/podsumowanie-roku</a:t>
            </a:r>
            <a:r>
              <a:rPr lang="pl-PL" sz="1000" dirty="0" smtClean="0"/>
              <a:t>/</a:t>
            </a:r>
            <a:endParaRPr lang="pl-PL" sz="1000" dirty="0"/>
          </a:p>
        </p:txBody>
      </p:sp>
    </p:spTree>
    <p:extLst>
      <p:ext uri="{BB962C8B-B14F-4D97-AF65-F5344CB8AC3E}">
        <p14:creationId xmlns:p14="http://schemas.microsoft.com/office/powerpoint/2010/main" val="462503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0" y="0"/>
            <a:ext cx="215265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dirty="0">
              <a:solidFill>
                <a:schemeClr val="tx1">
                  <a:lumMod val="50000"/>
                  <a:lumOff val="50000"/>
                </a:schemeClr>
              </a:solidFill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137786" y="0"/>
            <a:ext cx="100209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7" name="Łącznik prosty 6"/>
          <p:cNvCxnSpPr/>
          <p:nvPr/>
        </p:nvCxnSpPr>
        <p:spPr>
          <a:xfrm>
            <a:off x="314068" y="967419"/>
            <a:ext cx="1177354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ole tekstowe 2"/>
          <p:cNvSpPr txBox="1"/>
          <p:nvPr/>
        </p:nvSpPr>
        <p:spPr>
          <a:xfrm>
            <a:off x="2228723" y="936692"/>
            <a:ext cx="9520162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500" b="1" dirty="0" smtClean="0">
                <a:latin typeface="Arial" panose="020B0604020202020204" pitchFamily="34" charset="0"/>
                <a:ea typeface="Arial Unicode MS" panose="020B0604020202020204"/>
                <a:cs typeface="Arial" panose="020B0604020202020204" pitchFamily="34" charset="0"/>
              </a:rPr>
              <a:t>EUROPA</a:t>
            </a:r>
          </a:p>
          <a:p>
            <a:pPr algn="ctr"/>
            <a:endParaRPr lang="pl-PL" sz="1500" b="1" dirty="0" smtClean="0">
              <a:latin typeface="Arial" panose="020B0604020202020204" pitchFamily="34" charset="0"/>
              <a:ea typeface="Arial Unicode MS" panose="020B0604020202020204"/>
              <a:cs typeface="Arial" panose="020B0604020202020204" pitchFamily="34" charset="0"/>
            </a:endParaRPr>
          </a:p>
          <a:p>
            <a:pPr algn="ctr"/>
            <a:r>
              <a:rPr lang="en-US" sz="1500" dirty="0">
                <a:latin typeface="Arial" panose="020B0604020202020204" pitchFamily="34" charset="0"/>
                <a:ea typeface="Arial Unicode MS" panose="020B0604020202020204"/>
                <a:cs typeface="Arial" panose="020B0604020202020204" pitchFamily="34" charset="0"/>
              </a:rPr>
              <a:t>SPARC Europe </a:t>
            </a:r>
            <a:r>
              <a:rPr lang="pl-PL" sz="1500" dirty="0" smtClean="0">
                <a:latin typeface="Arial" panose="020B0604020202020204" pitchFamily="34" charset="0"/>
                <a:ea typeface="Arial Unicode MS" panose="020B0604020202020204"/>
                <a:cs typeface="Arial" panose="020B0604020202020204" pitchFamily="34" charset="0"/>
              </a:rPr>
              <a:t>with</a:t>
            </a:r>
            <a:r>
              <a:rPr lang="en-US" sz="1500" dirty="0" smtClean="0">
                <a:latin typeface="Arial" panose="020B0604020202020204" pitchFamily="34" charset="0"/>
                <a:ea typeface="Arial Unicode MS" panose="020B0604020202020204"/>
                <a:cs typeface="Arial" panose="020B0604020202020204" pitchFamily="34" charset="0"/>
              </a:rPr>
              <a:t> </a:t>
            </a:r>
            <a:r>
              <a:rPr lang="en-US" sz="1500" dirty="0">
                <a:latin typeface="Arial" panose="020B0604020202020204" pitchFamily="34" charset="0"/>
                <a:ea typeface="Arial Unicode MS" panose="020B0604020202020204"/>
                <a:cs typeface="Arial" panose="020B0604020202020204" pitchFamily="34" charset="0"/>
              </a:rPr>
              <a:t>the European Federation of Academies of Sciences and </a:t>
            </a:r>
            <a:r>
              <a:rPr lang="en-US" sz="1500" dirty="0" smtClean="0">
                <a:latin typeface="Arial" panose="020B0604020202020204" pitchFamily="34" charset="0"/>
                <a:ea typeface="Arial Unicode MS" panose="020B0604020202020204"/>
                <a:cs typeface="Arial" panose="020B0604020202020204" pitchFamily="34" charset="0"/>
              </a:rPr>
              <a:t>Humanities</a:t>
            </a:r>
            <a:r>
              <a:rPr lang="pl-PL" sz="1500" dirty="0" smtClean="0">
                <a:latin typeface="Arial" panose="020B0604020202020204" pitchFamily="34" charset="0"/>
                <a:ea typeface="Arial Unicode MS" panose="020B0604020202020204"/>
                <a:cs typeface="Arial" panose="020B0604020202020204" pitchFamily="34" charset="0"/>
              </a:rPr>
              <a:t> and t</a:t>
            </a:r>
            <a:r>
              <a:rPr lang="en-US" sz="1500" dirty="0" smtClean="0">
                <a:latin typeface="Arial" panose="020B0604020202020204" pitchFamily="34" charset="0"/>
                <a:ea typeface="Arial Unicode MS" panose="020B0604020202020204"/>
                <a:cs typeface="Arial" panose="020B0604020202020204" pitchFamily="34" charset="0"/>
              </a:rPr>
              <a:t>he </a:t>
            </a:r>
            <a:r>
              <a:rPr lang="en-US" sz="1500" dirty="0">
                <a:latin typeface="Arial" panose="020B0604020202020204" pitchFamily="34" charset="0"/>
                <a:ea typeface="Arial Unicode MS" panose="020B0604020202020204"/>
                <a:cs typeface="Arial" panose="020B0604020202020204" pitchFamily="34" charset="0"/>
              </a:rPr>
              <a:t>European Foundation Centre </a:t>
            </a:r>
            <a:r>
              <a:rPr lang="pl-PL" sz="1500" dirty="0" smtClean="0">
                <a:latin typeface="Arial" panose="020B0604020202020204" pitchFamily="34" charset="0"/>
                <a:ea typeface="Arial Unicode MS" panose="020B0604020202020204"/>
                <a:cs typeface="Arial" panose="020B0604020202020204" pitchFamily="34" charset="0"/>
              </a:rPr>
              <a:t>przeprowadzili wiosną 2019 r. ankietę wśród 62 instytucji finansujących naukę</a:t>
            </a:r>
          </a:p>
          <a:p>
            <a:pPr algn="ctr"/>
            <a:r>
              <a:rPr lang="pl-PL" sz="1500" dirty="0" smtClean="0">
                <a:latin typeface="Arial" panose="020B0604020202020204" pitchFamily="34" charset="0"/>
                <a:ea typeface="Arial Unicode MS" panose="020B0604020202020204"/>
                <a:cs typeface="Arial" panose="020B0604020202020204" pitchFamily="34" charset="0"/>
              </a:rPr>
              <a:t>z 29 państw europejskich*.</a:t>
            </a:r>
          </a:p>
          <a:p>
            <a:pPr algn="ctr"/>
            <a:endParaRPr lang="pl-PL" sz="1500" dirty="0" smtClean="0">
              <a:latin typeface="Arial" panose="020B0604020202020204" pitchFamily="34" charset="0"/>
              <a:ea typeface="Arial Unicode MS" panose="020B0604020202020204"/>
              <a:cs typeface="Arial" panose="020B0604020202020204" pitchFamily="34" charset="0"/>
            </a:endParaRPr>
          </a:p>
          <a:p>
            <a:r>
              <a:rPr lang="pl-PL" sz="1500" b="1" dirty="0" smtClean="0">
                <a:latin typeface="Arial" panose="020B0604020202020204" pitchFamily="34" charset="0"/>
                <a:ea typeface="Arial Unicode MS" panose="020B0604020202020204"/>
                <a:cs typeface="Arial" panose="020B0604020202020204" pitchFamily="34" charset="0"/>
              </a:rPr>
              <a:t>Wyniki:</a:t>
            </a:r>
          </a:p>
          <a:p>
            <a:r>
              <a:rPr lang="pl-PL" sz="1500" dirty="0" smtClean="0">
                <a:latin typeface="Arial" panose="020B0604020202020204" pitchFamily="34" charset="0"/>
                <a:ea typeface="Arial Unicode MS" panose="020B0604020202020204"/>
                <a:cs typeface="Arial" panose="020B0604020202020204" pitchFamily="34" charset="0"/>
              </a:rPr>
              <a:t>38 instytucji finansujących (ponad 60</a:t>
            </a:r>
            <a:r>
              <a:rPr lang="pl-PL" sz="1500" dirty="0">
                <a:latin typeface="Arial" panose="020B0604020202020204" pitchFamily="34" charset="0"/>
                <a:ea typeface="Arial Unicode MS" panose="020B0604020202020204"/>
                <a:cs typeface="Arial" panose="020B0604020202020204" pitchFamily="34" charset="0"/>
              </a:rPr>
              <a:t>%) </a:t>
            </a:r>
            <a:r>
              <a:rPr lang="pl-PL" sz="1500" b="1" dirty="0" smtClean="0">
                <a:latin typeface="Arial" panose="020B0604020202020204" pitchFamily="34" charset="0"/>
                <a:ea typeface="Arial Unicode MS" panose="020B0604020202020204"/>
                <a:cs typeface="Arial" panose="020B0604020202020204" pitchFamily="34" charset="0"/>
              </a:rPr>
              <a:t>przyjęło </a:t>
            </a:r>
            <a:r>
              <a:rPr lang="pl-PL" sz="1500" dirty="0" smtClean="0">
                <a:latin typeface="Arial" panose="020B0604020202020204" pitchFamily="34" charset="0"/>
                <a:ea typeface="Arial Unicode MS" panose="020B0604020202020204"/>
                <a:cs typeface="Arial" panose="020B0604020202020204" pitchFamily="34" charset="0"/>
              </a:rPr>
              <a:t>zasady otwartego dostępu; 12 kolejnych jest w </a:t>
            </a:r>
            <a:r>
              <a:rPr lang="pl-PL" sz="1500" dirty="0">
                <a:latin typeface="Arial" panose="020B0604020202020204" pitchFamily="34" charset="0"/>
                <a:ea typeface="Arial Unicode MS" panose="020B0604020202020204"/>
                <a:cs typeface="Arial" panose="020B0604020202020204" pitchFamily="34" charset="0"/>
              </a:rPr>
              <a:t>trakcie opracowywania </a:t>
            </a:r>
            <a:r>
              <a:rPr lang="pl-PL" sz="1500" dirty="0" smtClean="0">
                <a:latin typeface="Arial" panose="020B0604020202020204" pitchFamily="34" charset="0"/>
                <a:ea typeface="Arial Unicode MS" panose="020B0604020202020204"/>
                <a:cs typeface="Arial" panose="020B0604020202020204" pitchFamily="34" charset="0"/>
              </a:rPr>
              <a:t>takich zasad.</a:t>
            </a:r>
          </a:p>
          <a:p>
            <a:endParaRPr lang="pl-PL" sz="1500" dirty="0" smtClean="0">
              <a:latin typeface="Arial" panose="020B0604020202020204" pitchFamily="34" charset="0"/>
              <a:ea typeface="Arial Unicode MS" panose="020B0604020202020204"/>
              <a:cs typeface="Arial" panose="020B0604020202020204" pitchFamily="34" charset="0"/>
            </a:endParaRPr>
          </a:p>
          <a:p>
            <a:r>
              <a:rPr lang="pl-PL" sz="1500" dirty="0" smtClean="0">
                <a:latin typeface="Arial" panose="020B0604020202020204" pitchFamily="34" charset="0"/>
                <a:ea typeface="Arial Unicode MS" panose="020B0604020202020204"/>
                <a:cs typeface="Arial" panose="020B0604020202020204" pitchFamily="34" charset="0"/>
              </a:rPr>
              <a:t>20 instytucji finansujących (ponad 30 %) </a:t>
            </a:r>
            <a:r>
              <a:rPr lang="pl-PL" sz="1500" b="1" dirty="0" smtClean="0">
                <a:latin typeface="Arial" panose="020B0604020202020204" pitchFamily="34" charset="0"/>
                <a:ea typeface="Arial Unicode MS" panose="020B0604020202020204"/>
                <a:cs typeface="Arial" panose="020B0604020202020204" pitchFamily="34" charset="0"/>
              </a:rPr>
              <a:t>przyjęło</a:t>
            </a:r>
            <a:r>
              <a:rPr lang="pl-PL" sz="1500" dirty="0" smtClean="0">
                <a:latin typeface="Arial" panose="020B0604020202020204" pitchFamily="34" charset="0"/>
                <a:ea typeface="Arial Unicode MS" panose="020B0604020202020204"/>
                <a:cs typeface="Arial" panose="020B0604020202020204" pitchFamily="34" charset="0"/>
              </a:rPr>
              <a:t> wytyczne dotyczące udostępniania danych </a:t>
            </a:r>
            <a:r>
              <a:rPr lang="pl-PL" sz="1500" dirty="0">
                <a:latin typeface="Arial" panose="020B0604020202020204" pitchFamily="34" charset="0"/>
                <a:ea typeface="Arial Unicode MS" panose="020B0604020202020204"/>
                <a:cs typeface="Arial" panose="020B0604020202020204" pitchFamily="34" charset="0"/>
              </a:rPr>
              <a:t>badawczych; a </a:t>
            </a:r>
            <a:r>
              <a:rPr lang="pl-PL" sz="1500" dirty="0" smtClean="0">
                <a:latin typeface="Arial" panose="020B0604020202020204" pitchFamily="34" charset="0"/>
                <a:ea typeface="Arial Unicode MS" panose="020B0604020202020204"/>
                <a:cs typeface="Arial" panose="020B0604020202020204" pitchFamily="34" charset="0"/>
              </a:rPr>
              <a:t>kolejnych 13 jest </a:t>
            </a:r>
            <a:r>
              <a:rPr lang="pl-PL" sz="1500" dirty="0">
                <a:latin typeface="Arial" panose="020B0604020202020204" pitchFamily="34" charset="0"/>
                <a:ea typeface="Arial Unicode MS" panose="020B0604020202020204"/>
                <a:cs typeface="Arial" panose="020B0604020202020204" pitchFamily="34" charset="0"/>
              </a:rPr>
              <a:t>w trakcie </a:t>
            </a:r>
            <a:r>
              <a:rPr lang="pl-PL" sz="1500" dirty="0" smtClean="0">
                <a:latin typeface="Arial" panose="020B0604020202020204" pitchFamily="34" charset="0"/>
                <a:ea typeface="Arial Unicode MS" panose="020B0604020202020204"/>
                <a:cs typeface="Arial" panose="020B0604020202020204" pitchFamily="34" charset="0"/>
              </a:rPr>
              <a:t>opracowywania wytycznych. </a:t>
            </a:r>
            <a:endParaRPr lang="pl-PL" sz="1500" dirty="0">
              <a:latin typeface="Arial" panose="020B0604020202020204" pitchFamily="34" charset="0"/>
              <a:ea typeface="Arial Unicode MS" panose="020B0604020202020204"/>
              <a:cs typeface="Arial" panose="020B0604020202020204" pitchFamily="34" charset="0"/>
            </a:endParaRPr>
          </a:p>
          <a:p>
            <a:endParaRPr lang="pl-PL" sz="1500" b="1" dirty="0">
              <a:latin typeface="Arial" panose="020B0604020202020204" pitchFamily="34" charset="0"/>
              <a:ea typeface="Arial Unicode MS" panose="020B0604020202020204"/>
              <a:cs typeface="Arial" panose="020B0604020202020204" pitchFamily="34" charset="0"/>
            </a:endParaRPr>
          </a:p>
          <a:p>
            <a:r>
              <a:rPr lang="pl-PL" sz="1500" b="1" dirty="0" smtClean="0">
                <a:latin typeface="Arial" panose="020B0604020202020204" pitchFamily="34" charset="0"/>
                <a:ea typeface="Arial Unicode MS" panose="020B0604020202020204"/>
                <a:cs typeface="Arial" panose="020B0604020202020204" pitchFamily="34" charset="0"/>
              </a:rPr>
              <a:t>Zasada otwartego dostępu do publikacji została przyjęta w instytucjach finansujących następujących krajów (21): </a:t>
            </a:r>
            <a:r>
              <a:rPr lang="pl-PL" sz="1500" dirty="0" smtClean="0">
                <a:latin typeface="Arial" panose="020B0604020202020204" pitchFamily="34" charset="0"/>
                <a:ea typeface="Arial Unicode MS" panose="020B0604020202020204"/>
                <a:cs typeface="Arial" panose="020B0604020202020204" pitchFamily="34" charset="0"/>
              </a:rPr>
              <a:t>Austrii, Belgii, Republiki Czeskiej, Danii, Estonii, Finlandii, Francji, Niemiec, Irlandii, Włoch, Łotwy, Litwy, Luksemburga, Holandii, Norwegii, Portugalii, Słowenii, Hiszpanii, </a:t>
            </a:r>
            <a:r>
              <a:rPr lang="pl-PL" sz="1500" dirty="0">
                <a:latin typeface="Arial" panose="020B0604020202020204" pitchFamily="34" charset="0"/>
                <a:ea typeface="Arial Unicode MS" panose="020B0604020202020204"/>
                <a:cs typeface="Arial" panose="020B0604020202020204" pitchFamily="34" charset="0"/>
              </a:rPr>
              <a:t>Szwecji, </a:t>
            </a:r>
            <a:r>
              <a:rPr lang="pl-PL" sz="1500" dirty="0" smtClean="0">
                <a:latin typeface="Arial" panose="020B0604020202020204" pitchFamily="34" charset="0"/>
                <a:ea typeface="Arial Unicode MS" panose="020B0604020202020204"/>
                <a:cs typeface="Arial" panose="020B0604020202020204" pitchFamily="34" charset="0"/>
              </a:rPr>
              <a:t>Szwajcarii, </a:t>
            </a:r>
            <a:r>
              <a:rPr lang="pl-PL" sz="1500" dirty="0">
                <a:latin typeface="Arial" panose="020B0604020202020204" pitchFamily="34" charset="0"/>
                <a:ea typeface="Arial Unicode MS" panose="020B0604020202020204"/>
                <a:cs typeface="Arial" panose="020B0604020202020204" pitchFamily="34" charset="0"/>
              </a:rPr>
              <a:t>Wielkiej Brytanii. </a:t>
            </a:r>
            <a:endParaRPr lang="pl-PL" sz="1500" dirty="0" smtClean="0">
              <a:latin typeface="Arial" panose="020B0604020202020204" pitchFamily="34" charset="0"/>
              <a:ea typeface="Arial Unicode MS" panose="020B0604020202020204"/>
              <a:cs typeface="Arial" panose="020B0604020202020204" pitchFamily="34" charset="0"/>
            </a:endParaRPr>
          </a:p>
          <a:p>
            <a:endParaRPr lang="pl-PL" sz="1500" b="1" dirty="0" smtClean="0">
              <a:latin typeface="Arial" panose="020B0604020202020204" pitchFamily="34" charset="0"/>
              <a:ea typeface="Arial Unicode MS" panose="020B0604020202020204"/>
              <a:cs typeface="Arial" panose="020B0604020202020204" pitchFamily="34" charset="0"/>
            </a:endParaRPr>
          </a:p>
          <a:p>
            <a:r>
              <a:rPr lang="pl-PL" sz="1500" b="1" dirty="0" smtClean="0">
                <a:latin typeface="Arial" panose="020B0604020202020204" pitchFamily="34" charset="0"/>
                <a:ea typeface="Arial Unicode MS" panose="020B0604020202020204"/>
                <a:cs typeface="Arial" panose="020B0604020202020204" pitchFamily="34" charset="0"/>
              </a:rPr>
              <a:t>Zasada otwartego dostępu do danych badawczych </a:t>
            </a:r>
            <a:r>
              <a:rPr lang="pl-PL" sz="1500" b="1" dirty="0">
                <a:latin typeface="Arial" panose="020B0604020202020204" pitchFamily="34" charset="0"/>
                <a:ea typeface="Arial Unicode MS" panose="020B0604020202020204"/>
                <a:cs typeface="Arial" panose="020B0604020202020204" pitchFamily="34" charset="0"/>
              </a:rPr>
              <a:t>została przyjęta w instytucjach finansujących następujących </a:t>
            </a:r>
            <a:r>
              <a:rPr lang="pl-PL" sz="1500" b="1" dirty="0" smtClean="0">
                <a:latin typeface="Arial" panose="020B0604020202020204" pitchFamily="34" charset="0"/>
                <a:ea typeface="Arial Unicode MS" panose="020B0604020202020204"/>
                <a:cs typeface="Arial" panose="020B0604020202020204" pitchFamily="34" charset="0"/>
              </a:rPr>
              <a:t>krajów (12): </a:t>
            </a:r>
            <a:r>
              <a:rPr lang="pl-PL" sz="1500" dirty="0">
                <a:latin typeface="Arial" panose="020B0604020202020204" pitchFamily="34" charset="0"/>
                <a:ea typeface="Arial Unicode MS" panose="020B0604020202020204"/>
                <a:cs typeface="Arial" panose="020B0604020202020204" pitchFamily="34" charset="0"/>
              </a:rPr>
              <a:t>Austrii, Belgii, Finlandii, Francji, Litwy, Holandii, Norwegii, Portugalii, Słowenii, Szwecji, Szwajcarii i Wielkiej Brytanii. </a:t>
            </a:r>
            <a:endParaRPr lang="pl-PL" sz="1500" dirty="0" smtClean="0">
              <a:latin typeface="Arial" panose="020B0604020202020204" pitchFamily="34" charset="0"/>
              <a:ea typeface="Arial Unicode MS" panose="020B0604020202020204"/>
              <a:cs typeface="Arial" panose="020B0604020202020204" pitchFamily="34" charset="0"/>
            </a:endParaRPr>
          </a:p>
          <a:p>
            <a:pPr algn="ctr"/>
            <a:endParaRPr lang="pl-PL" sz="1600" b="1" dirty="0" smtClean="0">
              <a:latin typeface="Arial Unicode MS" panose="020B0604020202020204" pitchFamily="34" charset="-128"/>
              <a:ea typeface="Arial Unicode MS" panose="020B0604020202020204"/>
              <a:cs typeface="Arial Unicode MS" panose="020B0604020202020204" pitchFamily="34" charset="-128"/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6380879" y="173221"/>
            <a:ext cx="57067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Open Access </a:t>
            </a:r>
            <a:r>
              <a:rPr lang="pl-PL" dirty="0" err="1">
                <a:latin typeface="Arial" panose="020B0604020202020204" pitchFamily="34" charset="0"/>
                <a:cs typeface="Arial" panose="020B0604020202020204" pitchFamily="34" charset="0"/>
              </a:rPr>
              <a:t>Week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, 21-27.10.2019 r.</a:t>
            </a:r>
          </a:p>
        </p:txBody>
      </p:sp>
      <p:sp>
        <p:nvSpPr>
          <p:cNvPr id="9" name="Prostokąt 8"/>
          <p:cNvSpPr/>
          <p:nvPr/>
        </p:nvSpPr>
        <p:spPr>
          <a:xfrm>
            <a:off x="404423" y="6445893"/>
            <a:ext cx="17482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200" dirty="0" smtClean="0">
                <a:hlinkClick r:id="rId2"/>
              </a:rPr>
              <a:t>www.koed.org.pl</a:t>
            </a:r>
            <a:endParaRPr lang="pl-PL" sz="1200" dirty="0"/>
          </a:p>
        </p:txBody>
      </p:sp>
      <p:pic>
        <p:nvPicPr>
          <p:cNvPr id="15" name="Obraz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995" y="32134"/>
            <a:ext cx="1935383" cy="928503"/>
          </a:xfrm>
          <a:prstGeom prst="rect">
            <a:avLst/>
          </a:prstGeom>
        </p:spPr>
      </p:pic>
      <p:sp>
        <p:nvSpPr>
          <p:cNvPr id="6" name="pole tekstowe 5"/>
          <p:cNvSpPr txBox="1"/>
          <p:nvPr/>
        </p:nvSpPr>
        <p:spPr>
          <a:xfrm>
            <a:off x="5969972" y="6461281"/>
            <a:ext cx="1847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sz="1000" dirty="0"/>
          </a:p>
        </p:txBody>
      </p:sp>
      <p:sp>
        <p:nvSpPr>
          <p:cNvPr id="10" name="pole tekstowe 9"/>
          <p:cNvSpPr txBox="1"/>
          <p:nvPr/>
        </p:nvSpPr>
        <p:spPr>
          <a:xfrm>
            <a:off x="6873739" y="6322782"/>
            <a:ext cx="1847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sz="1000" dirty="0"/>
          </a:p>
        </p:txBody>
      </p:sp>
      <p:sp>
        <p:nvSpPr>
          <p:cNvPr id="12" name="pole tekstowe 11"/>
          <p:cNvSpPr txBox="1"/>
          <p:nvPr/>
        </p:nvSpPr>
        <p:spPr>
          <a:xfrm>
            <a:off x="2290436" y="6584391"/>
            <a:ext cx="99015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dirty="0" smtClean="0"/>
              <a:t>* Raport </a:t>
            </a:r>
            <a:r>
              <a:rPr lang="en-US" sz="1000" i="1" dirty="0"/>
              <a:t>Insights into European research funder Open policies and </a:t>
            </a:r>
            <a:r>
              <a:rPr lang="en-US" sz="1000" i="1" dirty="0" smtClean="0"/>
              <a:t>practices</a:t>
            </a:r>
            <a:r>
              <a:rPr lang="pl-PL" sz="1000" i="1" dirty="0" smtClean="0"/>
              <a:t> </a:t>
            </a:r>
            <a:r>
              <a:rPr lang="pl-PL" sz="1000" dirty="0" smtClean="0"/>
              <a:t>dostępny jest </a:t>
            </a:r>
            <a:r>
              <a:rPr lang="pl-PL" sz="1000" dirty="0"/>
              <a:t>na stronie https://zenodo.org/record/3401278 </a:t>
            </a:r>
          </a:p>
        </p:txBody>
      </p:sp>
    </p:spTree>
    <p:extLst>
      <p:ext uri="{BB962C8B-B14F-4D97-AF65-F5344CB8AC3E}">
        <p14:creationId xmlns:p14="http://schemas.microsoft.com/office/powerpoint/2010/main" val="944132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0" y="0"/>
            <a:ext cx="215265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dirty="0">
              <a:solidFill>
                <a:schemeClr val="tx1">
                  <a:lumMod val="50000"/>
                  <a:lumOff val="50000"/>
                </a:schemeClr>
              </a:solidFill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137786" y="0"/>
            <a:ext cx="100209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7" name="Łącznik prosty 6"/>
          <p:cNvCxnSpPr/>
          <p:nvPr/>
        </p:nvCxnSpPr>
        <p:spPr>
          <a:xfrm>
            <a:off x="314068" y="967419"/>
            <a:ext cx="1177354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ole tekstowe 10"/>
          <p:cNvSpPr txBox="1"/>
          <p:nvPr/>
        </p:nvSpPr>
        <p:spPr>
          <a:xfrm>
            <a:off x="6380879" y="173221"/>
            <a:ext cx="57067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Open Access </a:t>
            </a:r>
            <a:r>
              <a:rPr lang="pl-PL" dirty="0" err="1">
                <a:latin typeface="Arial" panose="020B0604020202020204" pitchFamily="34" charset="0"/>
                <a:cs typeface="Arial" panose="020B0604020202020204" pitchFamily="34" charset="0"/>
              </a:rPr>
              <a:t>Week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, 21-27.10.2019 r.</a:t>
            </a:r>
          </a:p>
        </p:txBody>
      </p:sp>
      <p:sp>
        <p:nvSpPr>
          <p:cNvPr id="9" name="Prostokąt 8"/>
          <p:cNvSpPr/>
          <p:nvPr/>
        </p:nvSpPr>
        <p:spPr>
          <a:xfrm>
            <a:off x="404423" y="6445893"/>
            <a:ext cx="17482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200" dirty="0" smtClean="0">
                <a:hlinkClick r:id="rId2"/>
              </a:rPr>
              <a:t>www.koed.org.pl</a:t>
            </a:r>
            <a:endParaRPr lang="pl-PL" sz="1200" dirty="0"/>
          </a:p>
        </p:txBody>
      </p:sp>
      <p:pic>
        <p:nvPicPr>
          <p:cNvPr id="15" name="Obraz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995" y="32134"/>
            <a:ext cx="1935383" cy="928503"/>
          </a:xfrm>
          <a:prstGeom prst="rect">
            <a:avLst/>
          </a:prstGeom>
        </p:spPr>
      </p:pic>
      <p:sp>
        <p:nvSpPr>
          <p:cNvPr id="6" name="pole tekstowe 5"/>
          <p:cNvSpPr txBox="1"/>
          <p:nvPr/>
        </p:nvSpPr>
        <p:spPr>
          <a:xfrm>
            <a:off x="5969972" y="6461281"/>
            <a:ext cx="1847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sz="1000" dirty="0"/>
          </a:p>
        </p:txBody>
      </p:sp>
      <p:sp>
        <p:nvSpPr>
          <p:cNvPr id="10" name="pole tekstowe 9"/>
          <p:cNvSpPr txBox="1"/>
          <p:nvPr/>
        </p:nvSpPr>
        <p:spPr>
          <a:xfrm>
            <a:off x="6873739" y="6322782"/>
            <a:ext cx="1847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sz="1000" dirty="0"/>
          </a:p>
        </p:txBody>
      </p:sp>
      <p:sp>
        <p:nvSpPr>
          <p:cNvPr id="2" name="pole tekstowe 1"/>
          <p:cNvSpPr txBox="1"/>
          <p:nvPr/>
        </p:nvSpPr>
        <p:spPr>
          <a:xfrm>
            <a:off x="5550973" y="3091128"/>
            <a:ext cx="2830262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400" dirty="0" smtClean="0"/>
              <a:t>Dziękujemy</a:t>
            </a:r>
          </a:p>
          <a:p>
            <a:pPr algn="ctr"/>
            <a:endParaRPr lang="pl-PL" dirty="0"/>
          </a:p>
          <a:p>
            <a:pPr algn="ctr"/>
            <a:endParaRPr lang="pl-PL" dirty="0" smtClean="0"/>
          </a:p>
          <a:p>
            <a:pPr algn="ctr"/>
            <a:endParaRPr lang="pl-PL" dirty="0"/>
          </a:p>
          <a:p>
            <a:pPr algn="ctr"/>
            <a:endParaRPr lang="pl-PL" dirty="0" smtClean="0"/>
          </a:p>
          <a:p>
            <a:pPr algn="ctr"/>
            <a:endParaRPr lang="pl-PL" dirty="0"/>
          </a:p>
          <a:p>
            <a:pPr algn="ctr"/>
            <a:endParaRPr lang="pl-PL" dirty="0"/>
          </a:p>
          <a:p>
            <a:pPr algn="ctr"/>
            <a:endParaRPr lang="pl-PL" dirty="0" smtClean="0"/>
          </a:p>
          <a:p>
            <a:pPr algn="ctr"/>
            <a:endParaRPr lang="pl-PL" dirty="0"/>
          </a:p>
          <a:p>
            <a:pPr algn="ctr"/>
            <a:endParaRPr lang="pl-PL" dirty="0" smtClean="0"/>
          </a:p>
          <a:p>
            <a:pPr algn="ctr"/>
            <a:r>
              <a:rPr lang="pl-PL" dirty="0" smtClean="0"/>
              <a:t>Prezentacja na licencji CC BY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29886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Motyw pakietu Office">
  <a:themeElements>
    <a:clrScheme name="Motyw pakietu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Motyw pakietu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2048</TotalTime>
  <Words>2256</Words>
  <Application>Microsoft Office PowerPoint</Application>
  <PresentationFormat>Niestandardowy</PresentationFormat>
  <Paragraphs>469</Paragraphs>
  <Slides>33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2</vt:i4>
      </vt:variant>
      <vt:variant>
        <vt:lpstr>Tytuły slajdów</vt:lpstr>
      </vt:variant>
      <vt:variant>
        <vt:i4>33</vt:i4>
      </vt:variant>
    </vt:vector>
  </HeadingPairs>
  <TitlesOfParts>
    <vt:vector size="35" baseType="lpstr">
      <vt:lpstr>Motyw pakietu Office</vt:lpstr>
      <vt:lpstr>1_Motyw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>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userbgpl</dc:creator>
  <cp:lastModifiedBy>Iwona Sójkowska</cp:lastModifiedBy>
  <cp:revision>181</cp:revision>
  <dcterms:created xsi:type="dcterms:W3CDTF">2017-06-30T10:44:26Z</dcterms:created>
  <dcterms:modified xsi:type="dcterms:W3CDTF">2019-10-27T11:14:15Z</dcterms:modified>
</cp:coreProperties>
</file>